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21" r:id="rId3"/>
    <p:sldId id="257" r:id="rId4"/>
    <p:sldId id="320" r:id="rId5"/>
    <p:sldId id="322" r:id="rId6"/>
    <p:sldId id="324" r:id="rId7"/>
    <p:sldId id="325" r:id="rId8"/>
    <p:sldId id="341" r:id="rId9"/>
    <p:sldId id="323" r:id="rId10"/>
    <p:sldId id="319" r:id="rId11"/>
    <p:sldId id="290" r:id="rId12"/>
    <p:sldId id="291" r:id="rId13"/>
    <p:sldId id="292" r:id="rId14"/>
    <p:sldId id="326" r:id="rId15"/>
    <p:sldId id="293" r:id="rId16"/>
    <p:sldId id="327" r:id="rId17"/>
    <p:sldId id="301" r:id="rId18"/>
    <p:sldId id="297" r:id="rId19"/>
    <p:sldId id="344" r:id="rId20"/>
    <p:sldId id="332" r:id="rId21"/>
    <p:sldId id="334" r:id="rId22"/>
    <p:sldId id="335" r:id="rId23"/>
    <p:sldId id="333" r:id="rId24"/>
    <p:sldId id="337" r:id="rId25"/>
    <p:sldId id="347" r:id="rId26"/>
    <p:sldId id="329" r:id="rId27"/>
    <p:sldId id="338" r:id="rId28"/>
    <p:sldId id="339" r:id="rId29"/>
    <p:sldId id="340" r:id="rId30"/>
    <p:sldId id="343" r:id="rId31"/>
    <p:sldId id="345" r:id="rId32"/>
    <p:sldId id="331" r:id="rId33"/>
    <p:sldId id="330" r:id="rId34"/>
    <p:sldId id="342" r:id="rId35"/>
    <p:sldId id="348" r:id="rId36"/>
    <p:sldId id="349" r:id="rId37"/>
    <p:sldId id="346" r:id="rId3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3"/>
    <p:restoredTop sz="90691"/>
  </p:normalViewPr>
  <p:slideViewPr>
    <p:cSldViewPr snapToGrid="0">
      <p:cViewPr varScale="1">
        <p:scale>
          <a:sx n="111" d="100"/>
          <a:sy n="111" d="100"/>
        </p:scale>
        <p:origin x="24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4T15:18:35.8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 24575,'0'-4'0,"0"1"0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C232A-E188-D448-BC7C-11EEB0406685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48955-E263-B747-BED9-B6AB70535B4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54152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So, what does </a:t>
            </a:r>
            <a:r>
              <a:rPr lang="en-GB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‘clean’ 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mean?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From a simplified point of view, the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VRMs contain </a:t>
            </a:r>
            <a:r>
              <a:rPr lang="en-GB" b="1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low-pass filters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that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mitigate the errors on a hardware level.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example I have 400Hz ‘noise’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through a low-pass filter with the actual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signal being 40Hz. Notice that the</a:t>
            </a:r>
          </a:p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is recovered to be ~ 40Hz.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955-E263-B747-BED9-B6AB70535B43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475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Hermetically sealed usually means that Hermeticity is preserved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955-E263-B747-BED9-B6AB70535B43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7567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955-E263-B747-BED9-B6AB70535B43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788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Contraction is determined by p, 1-2p in this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C9E65-F7CE-46C0-92AB-56459FF30F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07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1AF33-E688-700E-0B43-AB03F3147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F7369-B8DF-711A-191D-A958CBFE8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FFAAB-FE1F-2D4B-B16A-845AA40B8A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contraction of 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2FA43-956C-6336-3F7F-BDDD869450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C9E65-F7CE-46C0-92AB-56459FF30F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64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Uniform contraction of 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C9E65-F7CE-46C0-92AB-56459FF30F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5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 = </a:t>
            </a:r>
            <a:r>
              <a:rPr lang="en-GB" dirty="0" err="1"/>
              <a:t>SUM_i</a:t>
            </a:r>
            <a:r>
              <a:rPr lang="en-GB" dirty="0"/>
              <a:t> </a:t>
            </a:r>
            <a:r>
              <a:rPr lang="en-GB" dirty="0" err="1"/>
              <a:t>B_i</a:t>
            </a:r>
            <a:r>
              <a:rPr lang="en-GB" dirty="0"/>
              <a:t> is a t-qubit error if weight(Bi) ≤ t for all </a:t>
            </a:r>
            <a:r>
              <a:rPr lang="en-GB" dirty="0" err="1"/>
              <a:t>i</a:t>
            </a:r>
            <a:r>
              <a:rPr lang="en-GB" dirty="0"/>
              <a:t>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955-E263-B747-BED9-B6AB70535B43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577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words in the slide so you don’t forget noisy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C9E65-F7CE-46C0-92AB-56459FF30F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901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condition invariable increases the variance when the number of samples is constant.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48955-E263-B747-BED9-B6AB70535B43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952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C8D2-3213-D0B7-D24D-AAB648E4C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CF449-80A3-2042-1B80-BC24DCAB8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8616F-CC11-7FE5-41F1-70BD18F7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C2260-2DA0-8712-2E56-DD1EFC3F0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9020C-C133-DE77-71D0-07C42AD6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459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2076-911C-2F57-E794-BA8B3C06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CA6A4-A9A7-5B42-6FB7-D671DC3E9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677B9-CBAB-B368-0265-7BB341FC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F7F99-C452-804A-889C-86BBCD06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C4136-2886-D41A-6820-3C028815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1889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B1F5AF-E421-1D02-409E-ADBB1BF57B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BC807-ADA9-FE86-A25D-0A51D9E48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F0F89-C611-E261-D406-4DC6D2385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3A673-C5AB-80E4-C8F3-9C71FFBE0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36696-5B64-9FBE-31B1-733F7B4F8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61082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F83A-B9C6-FD36-15B0-E0AD86EC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CEAA5-A196-D1FB-93B8-F91D32E0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E8DD-8234-6BF4-D079-ED9FA0704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9A0D-B15A-0787-94B1-87AA20B1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0F916-B71B-8832-55FB-2273A0FC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80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78F1-AF1D-026B-BD25-7F3F544DB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2F958-4489-EA1C-27AD-D5B1AFF3C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34446-68D7-8537-6BB4-D5195916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36665-D3A7-4FE0-4EAE-1382A945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73163-6989-0185-092A-0AD6A1F1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8130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FEB5-EC95-C757-7481-29B00BD1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5237B-B1B6-586F-8AA2-F7B5261D9A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367D8-CF25-858E-6545-83AE3D73F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2E940-6597-DBD0-BB91-302A962A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4D649-7DF1-DF3F-16AB-1CE1DA512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F817C-B308-CD06-4158-6FFCA650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2475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4B8E-7D89-722E-06FD-A50A210F6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E125E-EF6B-503D-78A7-5F3259C87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F1D34-BD44-DEE1-3DF7-A03A0BB43B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B94B2-610D-8DEA-6722-DB054B2C63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A143C-1583-14A8-610B-48C32E247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279D5F-9F35-3492-7A12-E7E044EB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08522-135C-92C3-5173-68E90F3D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211A1-36CD-B180-CC9B-B1333EB1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6406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F46BE-5F4A-60B5-3450-602D6432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EBCB4-6506-ACCB-0691-56796A9A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7AB77-FE4A-B75A-BC17-FCDA5F85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46C49-26F7-6CE2-8872-58ABE462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5481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7B7DB-5E64-02C3-5C0D-F6CB00EA5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6CBB9F-4E4A-8AA2-BD97-E4F1F097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FEE9E-2CE1-A4F8-9836-40F54DCF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213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A940-7756-32B0-89B7-C80D46B3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5E88-52AF-8427-F574-219DAC44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9EE8D-45E5-7D6C-63B9-B33C6EEA6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E8554-6CC5-50E8-F810-599EAF26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619FF-5647-24BF-CFEB-7A087029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AA5319-287A-1DBC-0C56-687ABC68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592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68916-5CCA-C744-354F-B1381DCF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97EA9-5696-74BC-1679-5EB666775D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3AABA-C84E-B02F-57C6-4E07DEE11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53C97-2A58-05E3-C351-9B1D230E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69802-0BC0-EE93-D8B5-5C5FDAAFE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CEAFA-A9F3-698C-4AC0-CA1AC525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948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088B2-93D7-7B91-7C4E-743A17E0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50113-8489-89C6-8BFB-4F5CBB24F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C2E8F-6D8F-B41F-E72C-FF146D178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311AFB-81D7-E240-A840-34C12782A70C}" type="datetimeFigureOut">
              <a:rPr lang="en-CH" smtClean="0"/>
              <a:t>25.11.2025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618E9-593E-CAFF-DCE2-98DBD9976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AF06A-A95D-6BC3-0F00-A0F08E2CA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F8F43E-37A7-BD4A-BAF2-FBB972281B6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231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microsoft.com/office/2007/relationships/hdphoto" Target="../media/hdphoto1.wdp"/><Relationship Id="rId15" Type="http://schemas.openxmlformats.org/officeDocument/2006/relationships/image" Target="../media/image34.png"/><Relationship Id="rId10" Type="http://schemas.openxmlformats.org/officeDocument/2006/relationships/image" Target="../media/image75.png"/><Relationship Id="rId4" Type="http://schemas.openxmlformats.org/officeDocument/2006/relationships/image" Target="../media/image30.png"/><Relationship Id="rId9" Type="http://schemas.openxmlformats.org/officeDocument/2006/relationships/image" Target="../media/image74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ustomXml" Target="../ink/ink1.xml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7F80-6FBC-43BD-A0AB-1BACC2EF2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H" dirty="0"/>
              <a:t>Error Mitigation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70421-E9D9-C221-7FBE-2622C1D60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25 November 2025</a:t>
            </a:r>
          </a:p>
        </p:txBody>
      </p:sp>
    </p:spTree>
    <p:extLst>
      <p:ext uri="{BB962C8B-B14F-4D97-AF65-F5344CB8AC3E}">
        <p14:creationId xmlns:p14="http://schemas.microsoft.com/office/powerpoint/2010/main" val="29980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C764-4672-46E8-AF7A-7D914AD3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Noise/Errors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E9647-BC0C-457B-8EEE-55649CE7D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46" y="1272478"/>
            <a:ext cx="12890500" cy="61347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dirty="0">
              <a:latin typeface="Century Schoolbook" panose="02040604050505020304" pitchFamily="18" charset="0"/>
            </a:endParaRPr>
          </a:p>
          <a:p>
            <a:pPr marL="457200" lvl="1" indent="0">
              <a:buNone/>
            </a:pP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82A54-52CD-4EC8-A608-2150B911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885" y="2451360"/>
            <a:ext cx="4201111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1AFEA-3880-49AA-8742-88E8AA942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672" y="3013772"/>
            <a:ext cx="2533650" cy="2571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FB40621-25FE-4E46-9773-7C37FADBE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2559" y="1699333"/>
                <a:ext cx="12163891" cy="613473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>
                    <a:latin typeface="Century Schoolbook" panose="02040604050505020304" pitchFamily="18" charset="0"/>
                  </a:rPr>
                  <a:t>Unitary (coherent)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begChr m:val="|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sup>
                    </m:sSup>
                  </m:oMath>
                </a14:m>
                <a:endParaRPr lang="en-US" dirty="0">
                  <a:latin typeface="Century Schoolbook" panose="020406040505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entury Schoolbook" panose="020406040505050203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Century Schoolbook" panose="02040604050505020304" pitchFamily="18" charset="0"/>
                </a:endParaRP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endParaRPr lang="en-US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FB40621-25FE-4E46-9773-7C37FADBE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59" y="1699333"/>
                <a:ext cx="12163891" cy="613473"/>
              </a:xfrm>
              <a:prstGeom prst="rect">
                <a:avLst/>
              </a:prstGeom>
              <a:blipFill>
                <a:blip r:embed="rId4"/>
                <a:stretch>
                  <a:fillRect l="-1053" t="-14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043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3FF5A1-7A14-4680-8F08-45592043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Coherent Errors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8E67C-1C01-4245-A734-90E4B82B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64" y="1128442"/>
            <a:ext cx="1943371" cy="7335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20BB08-1663-4314-83DE-72223F37C316}"/>
              </a:ext>
            </a:extLst>
          </p:cNvPr>
          <p:cNvSpPr txBox="1">
            <a:spLocks/>
          </p:cNvSpPr>
          <p:nvPr/>
        </p:nvSpPr>
        <p:spPr>
          <a:xfrm>
            <a:off x="264302" y="175660"/>
            <a:ext cx="121111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The error channels are generally studied via Kraus operators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0BCF6-DD85-4943-B8D4-65D1EC8F4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324" y="1884305"/>
            <a:ext cx="5484091" cy="112174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3C4E9F0-A1DC-4ED3-9236-1262DE776F3E}"/>
              </a:ext>
            </a:extLst>
          </p:cNvPr>
          <p:cNvSpPr txBox="1">
            <a:spLocks/>
          </p:cNvSpPr>
          <p:nvPr/>
        </p:nvSpPr>
        <p:spPr>
          <a:xfrm>
            <a:off x="-1510075" y="1959032"/>
            <a:ext cx="7151535" cy="78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Bit Flip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1A0F41-76B2-4007-84F6-7AA8E3753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693" y="3103114"/>
            <a:ext cx="8060614" cy="37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7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6E2B81-2B36-4C7F-861B-335F86E44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816" y="3168691"/>
            <a:ext cx="7954153" cy="35895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3FF5A1-7A14-4680-8F08-45592043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Coherent Errors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45B3D4-D945-40EA-8B09-4E6874F8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5" y="1797801"/>
            <a:ext cx="6153150" cy="14478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EDC572F-CD4A-4EFC-B989-16709621A427}"/>
              </a:ext>
            </a:extLst>
          </p:cNvPr>
          <p:cNvSpPr txBox="1">
            <a:spLocks/>
          </p:cNvSpPr>
          <p:nvPr/>
        </p:nvSpPr>
        <p:spPr>
          <a:xfrm>
            <a:off x="-1829508" y="2130335"/>
            <a:ext cx="7151535" cy="78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Phase Flip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C886177-29B2-208C-225B-336671EAA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0" y="1107873"/>
            <a:ext cx="2984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12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3FF5A1-7A14-4680-8F08-45592043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Incoherent Errors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5F43CE-FCF2-4032-A355-2C92355B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60" y="1947702"/>
            <a:ext cx="4714056" cy="126993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ACF152F-7F51-402B-97DE-DADE024B7FED}"/>
              </a:ext>
            </a:extLst>
          </p:cNvPr>
          <p:cNvSpPr txBox="1">
            <a:spLocks/>
          </p:cNvSpPr>
          <p:nvPr/>
        </p:nvSpPr>
        <p:spPr>
          <a:xfrm>
            <a:off x="-1393115" y="2149221"/>
            <a:ext cx="7151535" cy="78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Amplitude Damping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00610-6C84-435F-BED6-11940592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510" y="3429000"/>
            <a:ext cx="7281179" cy="3429000"/>
          </a:xfrm>
          <a:prstGeom prst="rect">
            <a:avLst/>
          </a:prstGeom>
        </p:spPr>
      </p:pic>
      <p:pic>
        <p:nvPicPr>
          <p:cNvPr id="2" name="Picture 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B0DBF4B-DFF1-7BEB-825B-CD21345E9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800" y="1103270"/>
            <a:ext cx="2984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35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0E520-9BCA-0601-BAA9-A7E0CB47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E8DDE3-5324-3CBB-DA76-FAB2AE5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Incoherent Errors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5DFE7C-95F3-C2C8-5884-25DB3E440168}"/>
              </a:ext>
            </a:extLst>
          </p:cNvPr>
          <p:cNvSpPr txBox="1">
            <a:spLocks/>
          </p:cNvSpPr>
          <p:nvPr/>
        </p:nvSpPr>
        <p:spPr>
          <a:xfrm>
            <a:off x="-178271" y="1466064"/>
            <a:ext cx="7151535" cy="78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Erasure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CE097-A753-09A3-094B-76E6776F6F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081"/>
          <a:stretch>
            <a:fillRect/>
          </a:stretch>
        </p:blipFill>
        <p:spPr>
          <a:xfrm>
            <a:off x="2528831" y="3042688"/>
            <a:ext cx="3918061" cy="3326478"/>
          </a:xfrm>
          <a:prstGeom prst="rect">
            <a:avLst/>
          </a:prstGeom>
        </p:spPr>
      </p:pic>
      <p:pic>
        <p:nvPicPr>
          <p:cNvPr id="5" name="Picture 4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2FC2174D-59A1-8CBF-6E36-83A8B03DF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664" y="1527230"/>
            <a:ext cx="4775200" cy="66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143244-CD9A-BA20-7819-690C4C6D88BD}"/>
              </a:ext>
            </a:extLst>
          </p:cNvPr>
          <p:cNvSpPr txBox="1">
            <a:spLocks/>
          </p:cNvSpPr>
          <p:nvPr/>
        </p:nvSpPr>
        <p:spPr>
          <a:xfrm>
            <a:off x="6973264" y="2876478"/>
            <a:ext cx="5178327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|e&gt; is a non basis state.</a:t>
            </a:r>
          </a:p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What kind of hardware do you think has this kind of error?</a:t>
            </a:r>
          </a:p>
        </p:txBody>
      </p:sp>
    </p:spTree>
    <p:extLst>
      <p:ext uri="{BB962C8B-B14F-4D97-AF65-F5344CB8AC3E}">
        <p14:creationId xmlns:p14="http://schemas.microsoft.com/office/powerpoint/2010/main" val="359952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3FF5A1-7A14-4680-8F08-45592043F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9" y="-198640"/>
            <a:ext cx="12111182" cy="1325563"/>
          </a:xfrm>
        </p:spPr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Incoherent Errors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29E2B3-A306-42FA-93F6-FA75657FF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085" y="2714878"/>
            <a:ext cx="5460134" cy="66130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6179533-239E-4ACC-846B-07BD5BAE8BF7}"/>
              </a:ext>
            </a:extLst>
          </p:cNvPr>
          <p:cNvSpPr txBox="1">
            <a:spLocks/>
          </p:cNvSpPr>
          <p:nvPr/>
        </p:nvSpPr>
        <p:spPr>
          <a:xfrm>
            <a:off x="-568391" y="2684520"/>
            <a:ext cx="7151535" cy="782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panose="02040604050505020304" pitchFamily="18" charset="0"/>
              </a:rPr>
              <a:t>Depolarization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4BB48-CA19-4740-9AA8-1DA84C43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116" y="3406537"/>
            <a:ext cx="7134338" cy="33264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4F17C0-E0A9-4726-2309-8C47AA7F0B67}"/>
              </a:ext>
            </a:extLst>
          </p:cNvPr>
          <p:cNvSpPr txBox="1">
            <a:spLocks/>
          </p:cNvSpPr>
          <p:nvPr/>
        </p:nvSpPr>
        <p:spPr>
          <a:xfrm>
            <a:off x="317500" y="462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dirty="0"/>
              <a:t>General Pauli Channel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8FEC76-5346-994A-C4B1-56924B02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66185" y="1492254"/>
            <a:ext cx="9474200" cy="622300"/>
          </a:xfrm>
        </p:spPr>
      </p:pic>
    </p:spTree>
    <p:extLst>
      <p:ext uri="{BB962C8B-B14F-4D97-AF65-F5344CB8AC3E}">
        <p14:creationId xmlns:p14="http://schemas.microsoft.com/office/powerpoint/2010/main" val="1586867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8AE5-7BDE-D754-7542-818FE2C4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Other important nomenclature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B6E19-B36A-7811-621A-EC10C5C0C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0000"/>
            <a:ext cx="10515600" cy="558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N qubit channels – both independent and dependent </a:t>
            </a:r>
          </a:p>
          <a:p>
            <a:pPr marL="0" indent="0">
              <a:buNone/>
            </a:pPr>
            <a:r>
              <a:rPr lang="en-CH" dirty="0"/>
              <a:t>A channel is independent if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For example, take</a:t>
            </a:r>
          </a:p>
          <a:p>
            <a:pPr marL="0" indent="0">
              <a:buNone/>
            </a:pPr>
            <a:r>
              <a:rPr lang="en-CH" dirty="0"/>
              <a:t>Then we can expect ~ </a:t>
            </a:r>
            <a:r>
              <a:rPr lang="en-CH" b="1" dirty="0"/>
              <a:t>p</a:t>
            </a:r>
            <a:r>
              <a:rPr lang="en-CH" dirty="0"/>
              <a:t>x</a:t>
            </a:r>
            <a:r>
              <a:rPr lang="en-CH" b="1" dirty="0"/>
              <a:t>N </a:t>
            </a:r>
            <a:r>
              <a:rPr lang="en-CH" dirty="0"/>
              <a:t>errors</a:t>
            </a:r>
          </a:p>
          <a:p>
            <a:pPr marL="0" indent="0">
              <a:buNone/>
            </a:pPr>
            <a:endParaRPr lang="en-CH" b="1" dirty="0"/>
          </a:p>
          <a:p>
            <a:pPr marL="0" indent="0">
              <a:buNone/>
            </a:pPr>
            <a:r>
              <a:rPr lang="en-CH" dirty="0"/>
              <a:t>- An error channel (or Pauli string) has </a:t>
            </a:r>
            <a:r>
              <a:rPr lang="en-CH" b="1" dirty="0"/>
              <a:t>weight (t) </a:t>
            </a:r>
            <a:r>
              <a:rPr lang="en-CH" dirty="0"/>
              <a:t>which means the number of non-</a:t>
            </a:r>
            <a:r>
              <a:rPr lang="en-CH" b="1" dirty="0"/>
              <a:t>I</a:t>
            </a:r>
            <a:r>
              <a:rPr lang="en-CH" dirty="0"/>
              <a:t>dentity</a:t>
            </a:r>
            <a:r>
              <a:rPr lang="en-CH" b="1" dirty="0"/>
              <a:t> </a:t>
            </a:r>
            <a:r>
              <a:rPr lang="en-CH" dirty="0"/>
              <a:t>terms in the product</a:t>
            </a:r>
          </a:p>
          <a:p>
            <a:pPr>
              <a:buFontTx/>
              <a:buChar char="-"/>
            </a:pPr>
            <a:r>
              <a:rPr lang="en-CH" dirty="0"/>
              <a:t>An error is a t-qubit error if each component is of weight t or less</a:t>
            </a:r>
          </a:p>
          <a:p>
            <a:pPr>
              <a:buFontTx/>
              <a:buChar char="-"/>
            </a:pPr>
            <a:r>
              <a:rPr lang="en-CH" dirty="0"/>
              <a:t>-      is.a t-qubit error channel if the Kraus operators comprise of at most t-qubit errors.</a:t>
            </a:r>
          </a:p>
          <a:p>
            <a:pPr>
              <a:buFontTx/>
              <a:buChar char="-"/>
            </a:pP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727EAC-C3C6-28CD-8EE1-F4519D149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117" y="1852083"/>
            <a:ext cx="2400300" cy="44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631A71-7721-3B9F-28A4-249132AB4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2718328"/>
            <a:ext cx="7010400" cy="495300"/>
          </a:xfrm>
          <a:prstGeom prst="rect">
            <a:avLst/>
          </a:prstGeom>
        </p:spPr>
      </p:pic>
      <p:pic>
        <p:nvPicPr>
          <p:cNvPr id="13" name="Picture 12" descr="A black and white text with black dots&#10;&#10;AI-generated content may be incorrect.">
            <a:extLst>
              <a:ext uri="{FF2B5EF4-FFF2-40B4-BE49-F238E27FC236}">
                <a16:creationId xmlns:a16="http://schemas.microsoft.com/office/drawing/2014/main" id="{90B912B4-14FF-3077-EC42-1B9277085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213628"/>
            <a:ext cx="4800600" cy="1244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A7A8FC-7497-CF5F-D2A7-F4437460A8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784" y="5782733"/>
            <a:ext cx="571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50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B9C13F-9555-813D-63B4-221FE410B387}"/>
              </a:ext>
            </a:extLst>
          </p:cNvPr>
          <p:cNvSpPr/>
          <p:nvPr/>
        </p:nvSpPr>
        <p:spPr>
          <a:xfrm>
            <a:off x="0" y="6262254"/>
            <a:ext cx="6624634" cy="905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9FBFD5-9047-4A0D-8980-92B187033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1"/>
          <a:stretch/>
        </p:blipFill>
        <p:spPr bwMode="auto">
          <a:xfrm>
            <a:off x="6624634" y="1252729"/>
            <a:ext cx="5558563" cy="63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anderer above the Sea of Fog - Wikipedia">
            <a:extLst>
              <a:ext uri="{FF2B5EF4-FFF2-40B4-BE49-F238E27FC236}">
                <a16:creationId xmlns:a16="http://schemas.microsoft.com/office/drawing/2014/main" id="{217F008D-D1DA-4B36-AFFE-EE88BDE8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250" y1="62720" x2="50083" y2="73325"/>
                        <a14:foregroundMark x1="52250" y1="73455" x2="52250" y2="73455"/>
                        <a14:foregroundMark x1="53250" y1="73455" x2="53250" y2="73455"/>
                        <a14:foregroundMark x1="60583" y1="67209" x2="60583" y2="67209"/>
                        <a14:backgroundMark x1="7250" y1="44177" x2="16083" y2="50358"/>
                        <a14:backgroundMark x1="16083" y1="50358" x2="23917" y2="64281"/>
                        <a14:backgroundMark x1="23917" y1="64281" x2="35583" y2="52180"/>
                        <a14:backgroundMark x1="35583" y1="52180" x2="34750" y2="63565"/>
                        <a14:backgroundMark x1="12250" y1="86402" x2="16083" y2="73975"/>
                        <a14:backgroundMark x1="16083" y1="73975" x2="33167" y2="75732"/>
                        <a14:backgroundMark x1="33167" y1="75732" x2="36083" y2="67664"/>
                        <a14:backgroundMark x1="36083" y1="67664" x2="20750" y2="69096"/>
                        <a14:backgroundMark x1="20750" y1="69096" x2="20583" y2="69226"/>
                        <a14:backgroundMark x1="46667" y1="68575" x2="48583" y2="61614"/>
                        <a14:backgroundMark x1="48583" y1="61614" x2="49000" y2="62004"/>
                        <a14:backgroundMark x1="55000" y1="48341" x2="55000" y2="48341"/>
                        <a14:backgroundMark x1="57333" y1="62004" x2="57333" y2="62004"/>
                        <a14:backgroundMark x1="62000" y1="57450" x2="62000" y2="57450"/>
                        <a14:backgroundMark x1="73500" y1="74691" x2="73000" y2="65192"/>
                        <a14:backgroundMark x1="73000" y1="65192" x2="84167" y2="67144"/>
                        <a14:backgroundMark x1="84167" y1="67144" x2="86500" y2="74366"/>
                        <a14:backgroundMark x1="86500" y1="74366" x2="85500" y2="72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37" y="960579"/>
            <a:ext cx="5495027" cy="703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25FEE9-4D2D-4C7F-8348-B6D740F9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30" y="-248631"/>
            <a:ext cx="11524342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Why do we want to mitigate noise?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172484-5091-4D86-BDC0-D87E259EE02C}"/>
              </a:ext>
            </a:extLst>
          </p:cNvPr>
          <p:cNvSpPr txBox="1">
            <a:spLocks/>
          </p:cNvSpPr>
          <p:nvPr/>
        </p:nvSpPr>
        <p:spPr>
          <a:xfrm>
            <a:off x="7638776" y="2903761"/>
            <a:ext cx="2669309" cy="893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>
                <a:rot lat="3000000" lon="0" rev="0"/>
              </a:camera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alpha val="46000"/>
                  </a:schemeClr>
                </a:solidFill>
                <a:effectLst>
                  <a:outerShdw blurRad="673100" dist="698500" dir="9900000" algn="ctr" rotWithShape="0">
                    <a:srgbClr val="000000">
                      <a:alpha val="38000"/>
                    </a:srgbClr>
                  </a:outerShdw>
                </a:effectLst>
                <a:latin typeface="Century Schoolbook" panose="02040604050505020304" pitchFamily="18" charset="0"/>
              </a:rPr>
              <a:t>Hilbert</a:t>
            </a:r>
            <a:r>
              <a:rPr lang="en-US" sz="2800" b="1" dirty="0">
                <a:solidFill>
                  <a:schemeClr val="tx1">
                    <a:alpha val="80000"/>
                  </a:schemeClr>
                </a:solidFill>
                <a:effectLst>
                  <a:outerShdw blurRad="673100" dist="698500" dir="9900000" algn="ctr" rotWithShape="0">
                    <a:srgbClr val="000000">
                      <a:alpha val="38000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en-US" sz="2800" b="1" dirty="0">
                <a:solidFill>
                  <a:schemeClr val="tx1">
                    <a:alpha val="46000"/>
                  </a:schemeClr>
                </a:solidFill>
                <a:effectLst>
                  <a:outerShdw blurRad="673100" dist="698500" dir="9900000" algn="ctr" rotWithShape="0">
                    <a:srgbClr val="000000">
                      <a:alpha val="38000"/>
                    </a:srgbClr>
                  </a:outerShdw>
                </a:effectLst>
                <a:latin typeface="Century Schoolbook" panose="02040604050505020304" pitchFamily="18" charset="0"/>
              </a:rPr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312C90D-A0C1-4F12-868D-383D5D7A14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1450" y="1739736"/>
                <a:ext cx="2669309" cy="893640"/>
              </a:xfrm>
              <a:prstGeom prst="rect">
                <a:avLst/>
              </a:prstGeom>
              <a:effectLst>
                <a:glow rad="1346200">
                  <a:schemeClr val="accent4">
                    <a:alpha val="28000"/>
                  </a:schemeClr>
                </a:glow>
                <a:reflection blurRad="6350" stA="32000" endPos="90000" dir="5400000" sy="-100000" algn="bl" rotWithShape="0"/>
                <a:softEdge rad="584200"/>
              </a:effectLst>
              <a:scene3d>
                <a:camera prst="perspectiveHeroicExtremeLeftFacing"/>
                <a:lightRig rig="sunrise" dir="t"/>
              </a:scene3d>
              <a:sp3d prstMaterial="matte">
                <a:bevelT/>
                <a:bevelB prst="relaxedInset"/>
              </a:sp3d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>
                              <a:alpha val="46000"/>
                            </a:schemeClr>
                          </a:solidFill>
                          <a:effectLst>
                            <a:glow rad="228600">
                              <a:schemeClr val="accent4">
                                <a:satMod val="175000"/>
                                <a:alpha val="14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>
                                  <a:alpha val="46000"/>
                                </a:schemeClr>
                              </a:solidFill>
                              <a:effectLst>
                                <a:glow rad="228600">
                                  <a:schemeClr val="accent4">
                                    <a:satMod val="175000"/>
                                    <a:alpha val="14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>
                                  <a:alpha val="46000"/>
                                </a:schemeClr>
                              </a:solidFill>
                              <a:effectLst>
                                <a:glow rad="228600">
                                  <a:schemeClr val="accent4">
                                    <a:satMod val="175000"/>
                                    <a:alpha val="14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>
                                  <a:alpha val="46000"/>
                                </a:schemeClr>
                              </a:solidFill>
                              <a:effectLst>
                                <a:glow rad="228600">
                                  <a:schemeClr val="accent4">
                                    <a:satMod val="175000"/>
                                    <a:alpha val="14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>
                              <a:alpha val="46000"/>
                            </a:schemeClr>
                          </a:solidFill>
                          <a:effectLst>
                            <a:glow rad="228600">
                              <a:schemeClr val="accent4">
                                <a:satMod val="175000"/>
                                <a:alpha val="14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US" sz="2800" b="1" dirty="0">
                  <a:solidFill>
                    <a:schemeClr val="tx1">
                      <a:alpha val="46000"/>
                    </a:schemeClr>
                  </a:solidFill>
                  <a:effectLst>
                    <a:glow rad="228600">
                      <a:schemeClr val="accent4">
                        <a:satMod val="175000"/>
                        <a:alpha val="14000"/>
                      </a:schemeClr>
                    </a:glow>
                  </a:effectLst>
                  <a:latin typeface="Century Schoolbook" panose="02040604050505020304" pitchFamily="18" charset="0"/>
                </a:endParaRPr>
              </a:p>
              <a:p>
                <a:endParaRPr lang="en-US" sz="2800" b="1" dirty="0">
                  <a:solidFill>
                    <a:schemeClr val="tx1">
                      <a:alpha val="46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312C90D-A0C1-4F12-868D-383D5D7A1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450" y="1739736"/>
                <a:ext cx="2669309" cy="893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glow rad="1346200">
                  <a:schemeClr val="accent4">
                    <a:alpha val="28000"/>
                  </a:schemeClr>
                </a:glow>
                <a:reflection blurRad="6350" stA="32000" endPos="90000" dir="5400000" sy="-100000" algn="bl" rotWithShape="0"/>
                <a:softEdge rad="5842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5B5F14-481D-4CB6-9981-0986AB6D25C6}"/>
              </a:ext>
            </a:extLst>
          </p:cNvPr>
          <p:cNvCxnSpPr>
            <a:cxnSpLocks/>
          </p:cNvCxnSpPr>
          <p:nvPr/>
        </p:nvCxnSpPr>
        <p:spPr>
          <a:xfrm flipV="1">
            <a:off x="6770255" y="1915510"/>
            <a:ext cx="15780" cy="635667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E8276F-3674-4879-9022-3DB00F6480D8}"/>
              </a:ext>
            </a:extLst>
          </p:cNvPr>
          <p:cNvCxnSpPr>
            <a:cxnSpLocks/>
          </p:cNvCxnSpPr>
          <p:nvPr/>
        </p:nvCxnSpPr>
        <p:spPr>
          <a:xfrm flipV="1">
            <a:off x="6770255" y="2368296"/>
            <a:ext cx="868521" cy="182880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3E5BB3-E57B-4956-B013-AEA3BD1F5BCF}"/>
              </a:ext>
            </a:extLst>
          </p:cNvPr>
          <p:cNvCxnSpPr>
            <a:cxnSpLocks/>
          </p:cNvCxnSpPr>
          <p:nvPr/>
        </p:nvCxnSpPr>
        <p:spPr>
          <a:xfrm>
            <a:off x="6769294" y="2541327"/>
            <a:ext cx="33483" cy="555306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5AE6C854-8B10-4545-BD63-2EC70AE28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2" t="-2743" r="9453" b="2743"/>
          <a:stretch/>
        </p:blipFill>
        <p:spPr bwMode="auto">
          <a:xfrm rot="2078510">
            <a:off x="11434456" y="5040844"/>
            <a:ext cx="637721" cy="6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A035338F-4A89-4F82-A419-C940D0B652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5540" y="1941778"/>
                <a:ext cx="468745" cy="541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>
                      <a:alpha val="49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A035338F-4A89-4F82-A419-C940D0B6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40" y="1941778"/>
                <a:ext cx="468745" cy="541179"/>
              </a:xfrm>
              <a:prstGeom prst="rect">
                <a:avLst/>
              </a:prstGeom>
              <a:blipFill>
                <a:blip r:embed="rId8"/>
                <a:stretch>
                  <a:fillRect l="-103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E1454036-82A0-46A4-A6EE-F670286870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9898" y="1525999"/>
                <a:ext cx="667794" cy="5570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alpha val="5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5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alpha val="52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7" name="Title 1">
                <a:extLst>
                  <a:ext uri="{FF2B5EF4-FFF2-40B4-BE49-F238E27FC236}">
                    <a16:creationId xmlns:a16="http://schemas.microsoft.com/office/drawing/2014/main" id="{E1454036-82A0-46A4-A6EE-F6702868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898" y="1525999"/>
                <a:ext cx="667794" cy="5570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7C926626-ABE0-4466-84A2-B1C4F1A82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9243" y="2496473"/>
                <a:ext cx="1717304" cy="1143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alpha val="44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44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alpha val="44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>
                      <a:alpha val="44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48" name="Title 1">
                <a:extLst>
                  <a:ext uri="{FF2B5EF4-FFF2-40B4-BE49-F238E27FC236}">
                    <a16:creationId xmlns:a16="http://schemas.microsoft.com/office/drawing/2014/main" id="{7C926626-ABE0-4466-84A2-B1C4F1A82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243" y="2496473"/>
                <a:ext cx="1717304" cy="114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C3EE7030-4CBC-4EE3-B6E8-1A015D2DF9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4515" y="1504273"/>
                <a:ext cx="5073183" cy="11432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dirty="0">
                    <a:latin typeface="Century Schoolbook" panose="02040604050505020304" pitchFamily="18" charset="0"/>
                  </a:rPr>
                  <a:t>But now I have a second quantized </a:t>
                </a:r>
                <a:r>
                  <a:rPr lang="en-US" sz="1600" b="1" dirty="0">
                    <a:latin typeface="Century Schoolbook" panose="02040604050505020304" pitchFamily="18" charset="0"/>
                  </a:rPr>
                  <a:t>Hamiltonian</a:t>
                </a:r>
                <a:r>
                  <a:rPr lang="en-US" sz="1600" dirty="0">
                    <a:latin typeface="Century Schoolbook" panose="02040604050505020304" pitchFamily="18" charset="0"/>
                  </a:rPr>
                  <a:t>!</a:t>
                </a:r>
              </a:p>
              <a:p>
                <a:r>
                  <a:rPr lang="en-US" sz="1600" dirty="0">
                    <a:latin typeface="Century Schoolbook" panose="02040604050505020304" pitchFamily="18" charset="0"/>
                  </a:rPr>
                  <a:t>The path is clear…</a:t>
                </a:r>
              </a:p>
              <a:p>
                <a:r>
                  <a:rPr lang="en-US" sz="1600" dirty="0">
                    <a:latin typeface="Century Schoolbook" panose="02040604050505020304" pitchFamily="18" charset="0"/>
                  </a:rPr>
                  <a:t>So, that’s 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step in x! </a:t>
                </a:r>
              </a:p>
              <a:p>
                <a:r>
                  <a:rPr lang="en-US" sz="1600" dirty="0">
                    <a:latin typeface="Century Schoolbook" panose="02040604050505020304" pitchFamily="18" charset="0"/>
                  </a:rPr>
                  <a:t>no, that’s not quite it…</a:t>
                </a:r>
              </a:p>
              <a:p>
                <a:r>
                  <a:rPr lang="en-US" sz="1600" dirty="0">
                    <a:latin typeface="Century Schoolbook" panose="02040604050505020304" pitchFamily="18" charset="0"/>
                  </a:rPr>
                  <a:t>How about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? </a:t>
                </a:r>
              </a:p>
              <a:p>
                <a:r>
                  <a:rPr lang="en-US" sz="1600" dirty="0" err="1">
                    <a:latin typeface="Century Schoolbook" panose="02040604050505020304" pitchFamily="18" charset="0"/>
                  </a:rPr>
                  <a:t>Aaah</a:t>
                </a:r>
                <a:r>
                  <a:rPr lang="en-US" sz="1600" dirty="0">
                    <a:latin typeface="Century Schoolbook" panose="02040604050505020304" pitchFamily="18" charset="0"/>
                  </a:rPr>
                  <a:t>, much better.</a:t>
                </a:r>
              </a:p>
              <a:p>
                <a:r>
                  <a:rPr lang="en-US" sz="1600" dirty="0">
                    <a:latin typeface="Century Schoolbook" panose="02040604050505020304" pitchFamily="18" charset="0"/>
                  </a:rPr>
                  <a:t>Just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more times and I should be good</a:t>
                </a: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C3EE7030-4CBC-4EE3-B6E8-1A015D2DF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15" y="1504273"/>
                <a:ext cx="5073183" cy="1143234"/>
              </a:xfrm>
              <a:prstGeom prst="rect">
                <a:avLst/>
              </a:prstGeom>
              <a:blipFill>
                <a:blip r:embed="rId11"/>
                <a:stretch>
                  <a:fillRect l="-721" t="-25134" b="-28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27FF77-9EEB-4169-BD54-00075FFB8B77}"/>
              </a:ext>
            </a:extLst>
          </p:cNvPr>
          <p:cNvCxnSpPr>
            <a:cxnSpLocks/>
          </p:cNvCxnSpPr>
          <p:nvPr/>
        </p:nvCxnSpPr>
        <p:spPr>
          <a:xfrm>
            <a:off x="10225400" y="4648452"/>
            <a:ext cx="473089" cy="270387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C682E860-840D-479A-995A-93D977E679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7571" y="4237014"/>
                <a:ext cx="468745" cy="541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alpha val="49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C682E860-840D-479A-995A-93D977E67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571" y="4237014"/>
                <a:ext cx="468745" cy="541179"/>
              </a:xfrm>
              <a:prstGeom prst="rect">
                <a:avLst/>
              </a:prstGeom>
              <a:blipFill>
                <a:blip r:embed="rId12"/>
                <a:stretch>
                  <a:fillRect l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6183F9-15AC-48EA-92D5-2447737217D1}"/>
              </a:ext>
            </a:extLst>
          </p:cNvPr>
          <p:cNvCxnSpPr>
            <a:cxnSpLocks/>
          </p:cNvCxnSpPr>
          <p:nvPr/>
        </p:nvCxnSpPr>
        <p:spPr>
          <a:xfrm rot="17667337">
            <a:off x="10654987" y="4593675"/>
            <a:ext cx="473089" cy="270387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B6A20B2-1634-4B13-97A9-BEB9708C7C8F}"/>
                  </a:ext>
                </a:extLst>
              </p:cNvPr>
              <p:cNvSpPr txBox="1">
                <a:spLocks/>
              </p:cNvSpPr>
              <p:nvPr/>
            </p:nvSpPr>
            <p:spPr>
              <a:xfrm rot="17667337">
                <a:off x="10657158" y="4182237"/>
                <a:ext cx="468745" cy="541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alpha val="49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4B6A20B2-1634-4B13-97A9-BEB9708C7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67337">
                <a:off x="10657158" y="4182237"/>
                <a:ext cx="468745" cy="541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9ACD58-396A-4209-BDA7-D039F23CB9FD}"/>
              </a:ext>
            </a:extLst>
          </p:cNvPr>
          <p:cNvCxnSpPr>
            <a:cxnSpLocks/>
          </p:cNvCxnSpPr>
          <p:nvPr/>
        </p:nvCxnSpPr>
        <p:spPr>
          <a:xfrm flipH="1">
            <a:off x="11049445" y="4587214"/>
            <a:ext cx="63376" cy="410034"/>
          </a:xfrm>
          <a:prstGeom prst="straightConnector1">
            <a:avLst/>
          </a:prstGeom>
          <a:ln>
            <a:solidFill>
              <a:srgbClr val="000000">
                <a:alpha val="50196"/>
              </a:srgb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60542172-4762-4EB6-94ED-84CA98ED1CB0}"/>
                  </a:ext>
                </a:extLst>
              </p:cNvPr>
              <p:cNvSpPr txBox="1">
                <a:spLocks/>
              </p:cNvSpPr>
              <p:nvPr/>
            </p:nvSpPr>
            <p:spPr>
              <a:xfrm rot="4015188">
                <a:off x="11069408" y="4530582"/>
                <a:ext cx="468745" cy="541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alpha val="49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alpha val="49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alpha val="49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60542172-4762-4EB6-94ED-84CA98ED1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015188">
                <a:off x="11069408" y="4530582"/>
                <a:ext cx="468745" cy="541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AB8CC0F-B9F1-47E4-0E93-187E5A51CB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483" y="989781"/>
            <a:ext cx="5077534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7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1759 C 0.00117 0.0206 0.00365 0.02315 0.00586 0.02616 C 0.00834 0.0294 0.01042 0.03403 0.01302 0.0368 C 0.01641 0.04028 0.02045 0.04167 0.0237 0.04514 C 0.028 0.04977 0.03972 0.07106 0.04167 0.07477 C 0.05795 0.10718 0.04636 0.0912 0.06667 0.13611 C 0.06823 0.13981 0.06927 0.14444 0.07136 0.14676 C 0.07383 0.14954 0.07696 0.14954 0.07969 0.15093 C 0.08841 0.14954 0.09714 0.14861 0.10586 0.14676 C 0.10795 0.1463 0.1099 0.14537 0.11185 0.14468 L 0.12617 0.14051 C 0.12852 0.13981 0.13086 0.13912 0.13321 0.13843 L 0.1392 0.13611 C 0.14766 0.12616 0.13724 0.13866 0.14753 0.12569 C 0.1487 0.12407 0.15 0.12315 0.15117 0.1213 C 0.15521 0.11528 0.15847 0.10741 0.16185 0.10023 C 0.16224 0.09815 0.16276 0.09606 0.16302 0.09398 C 0.16498 0.07778 0.16459 0.07523 0.16185 0.05579 C 0.16068 0.04722 0.15964 0.03796 0.15703 0.03032 C 0.14909 0.00671 0.14753 0.00671 0.13802 -0.00347 C 0.13451 -0.01111 0.13151 -0.01991 0.12735 -0.02685 C 0.12305 -0.03357 0.11797 -0.03843 0.11302 -0.04375 C 0.10326 -0.05394 0.10417 -0.05301 0.09636 -0.05625 C 0.09037 -0.05278 0.08255 -0.0544 0.07852 -0.04583 C 0.07045 -0.0287 0.06992 0.02986 0.06901 0.04722 C 0.06836 0.05995 0.06732 0.07268 0.06667 0.08542 C 0.06198 0.16296 0.06641 0.09398 0.06185 0.16366 C 0.06224 0.19768 0.06367 0.23148 0.06302 0.26528 C 0.06159 0.34792 0.0625 0.43102 0.05586 0.51296 C 0.0513 0.56944 0.04909 0.5919 0.04636 0.6463 C 0.04297 0.71643 0.053 0.69375 0.03451 0.72245 C 0.03308 0.74143 0.03334 0.7338 0.03334 0.74583 " pathEditMode="relative" ptsTypes="AAAAAAAAAAAAAAAAAAAAAAAAAAAAAAAA">
                                      <p:cBhvr>
                                        <p:cTn id="49" dur="2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1445573-8B80-4A45-8D34-37B2F3C2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69" y="2331586"/>
            <a:ext cx="6612419" cy="4411683"/>
          </a:xfrm>
          <a:prstGeom prst="rect">
            <a:avLst/>
          </a:prstGeom>
          <a:noFill/>
          <a:effectLst>
            <a:softEdge rad="76200"/>
          </a:effectLst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25167-585E-4863-8378-64DE70097BB0}"/>
              </a:ext>
            </a:extLst>
          </p:cNvPr>
          <p:cNvSpPr txBox="1"/>
          <p:nvPr/>
        </p:nvSpPr>
        <p:spPr>
          <a:xfrm>
            <a:off x="6859113" y="3614573"/>
            <a:ext cx="475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My Hamiltonian seems to be broken…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F44058-0089-49C0-A9B6-38C5A83098CC}"/>
              </a:ext>
            </a:extLst>
          </p:cNvPr>
          <p:cNvSpPr txBox="1"/>
          <p:nvPr/>
        </p:nvSpPr>
        <p:spPr>
          <a:xfrm>
            <a:off x="721435" y="1191949"/>
            <a:ext cx="99215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Sadly, as the parameter space and depth of an algorithm expands, the gradients become smaller, and </a:t>
            </a:r>
            <a:r>
              <a:rPr lang="en-US" b="1" dirty="0">
                <a:latin typeface="Century Schoolbook" panose="02040604050505020304" pitchFamily="18" charset="0"/>
              </a:rPr>
              <a:t>NOISE </a:t>
            </a:r>
            <a:r>
              <a:rPr lang="en-US" dirty="0">
                <a:latin typeface="Century Schoolbook" panose="02040604050505020304" pitchFamily="18" charset="0"/>
              </a:rPr>
              <a:t>ensures that there will be exponentially vanishing gradients. 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A recent result I have discovered is that even with some qubits perfectly error corrected, barren plateaus are still a problem. Gradients become vanishingly small in what we call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				“Barren Plateaus”</a:t>
            </a:r>
          </a:p>
          <a:p>
            <a:endParaRPr lang="en-US" dirty="0">
              <a:latin typeface="Century Schoolbook" panose="02040604050505020304" pitchFamily="18" charset="0"/>
            </a:endParaRPr>
          </a:p>
          <a:p>
            <a:r>
              <a:rPr lang="en-US" dirty="0">
                <a:latin typeface="Century Schoolbook" panose="02040604050505020304" pitchFamily="18" charset="0"/>
              </a:rPr>
              <a:t> </a:t>
            </a:r>
          </a:p>
        </p:txBody>
      </p:sp>
      <p:pic>
        <p:nvPicPr>
          <p:cNvPr id="15" name="Picture 2" descr="Wanderer above the Sea of Fog - Wikipedia">
            <a:extLst>
              <a:ext uri="{FF2B5EF4-FFF2-40B4-BE49-F238E27FC236}">
                <a16:creationId xmlns:a16="http://schemas.microsoft.com/office/drawing/2014/main" id="{CAAF00BA-568D-4D6F-85BA-80A9D831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2250" y1="62720" x2="50083" y2="73325"/>
                        <a14:foregroundMark x1="52250" y1="73455" x2="52250" y2="73455"/>
                        <a14:foregroundMark x1="53250" y1="73455" x2="53250" y2="73455"/>
                        <a14:foregroundMark x1="60583" y1="67209" x2="60583" y2="67209"/>
                        <a14:backgroundMark x1="7250" y1="44177" x2="16083" y2="50358"/>
                        <a14:backgroundMark x1="16083" y1="50358" x2="23917" y2="64281"/>
                        <a14:backgroundMark x1="23917" y1="64281" x2="35583" y2="52180"/>
                        <a14:backgroundMark x1="35583" y1="52180" x2="34750" y2="63565"/>
                        <a14:backgroundMark x1="12250" y1="86402" x2="16083" y2="73975"/>
                        <a14:backgroundMark x1="16083" y1="73975" x2="33167" y2="75732"/>
                        <a14:backgroundMark x1="33167" y1="75732" x2="36083" y2="67664"/>
                        <a14:backgroundMark x1="36083" y1="67664" x2="20750" y2="69096"/>
                        <a14:backgroundMark x1="20750" y1="69096" x2="20583" y2="69226"/>
                        <a14:backgroundMark x1="46667" y1="68575" x2="48583" y2="61614"/>
                        <a14:backgroundMark x1="48583" y1="61614" x2="49000" y2="62004"/>
                        <a14:backgroundMark x1="55000" y1="48341" x2="55000" y2="48341"/>
                        <a14:backgroundMark x1="57333" y1="62004" x2="57333" y2="62004"/>
                        <a14:backgroundMark x1="62000" y1="57450" x2="62000" y2="57450"/>
                        <a14:backgroundMark x1="73500" y1="74691" x2="73000" y2="65192"/>
                        <a14:backgroundMark x1="73000" y1="65192" x2="84167" y2="67144"/>
                        <a14:backgroundMark x1="84167" y1="67144" x2="86500" y2="74366"/>
                        <a14:backgroundMark x1="86500" y1="74366" x2="85500" y2="72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408" y="-3876448"/>
            <a:ext cx="4128135" cy="52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6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7 L -0.0612 0.8865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60" y="4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7B32-9055-63A5-FB2C-636D0CE0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common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34315-7A7D-AF37-7EE7-17BCCFCB8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6867"/>
          </a:xfrm>
        </p:spPr>
        <p:txBody>
          <a:bodyPr>
            <a:normAutofit/>
          </a:bodyPr>
          <a:lstStyle/>
          <a:p>
            <a:r>
              <a:rPr lang="en-CH" dirty="0"/>
              <a:t>Circuit of Interest/Primary Circuit</a:t>
            </a:r>
          </a:p>
          <a:p>
            <a:pPr lvl="1"/>
            <a:r>
              <a:rPr lang="en-GB" dirty="0"/>
              <a:t>T</a:t>
            </a:r>
            <a:r>
              <a:rPr lang="en-CH" dirty="0"/>
              <a:t>he circuit we would like to approximate/run perfectly</a:t>
            </a:r>
          </a:p>
          <a:p>
            <a:r>
              <a:rPr lang="en-CH" dirty="0"/>
              <a:t>Perfect output state</a:t>
            </a:r>
          </a:p>
          <a:p>
            <a:pPr lvl="1"/>
            <a:r>
              <a:rPr lang="en-CH" dirty="0"/>
              <a:t>The ideal output of our circuit </a:t>
            </a:r>
            <a:r>
              <a:rPr lang="el-GR" dirty="0"/>
              <a:t>ρ</a:t>
            </a:r>
            <a:r>
              <a:rPr lang="en-US" baseline="-25000" dirty="0"/>
              <a:t>0</a:t>
            </a:r>
            <a:endParaRPr lang="en-CH" dirty="0"/>
          </a:p>
          <a:p>
            <a:r>
              <a:rPr lang="en-CH" dirty="0"/>
              <a:t>Noisy state</a:t>
            </a:r>
          </a:p>
          <a:p>
            <a:pPr lvl="1"/>
            <a:r>
              <a:rPr lang="en-CH" dirty="0"/>
              <a:t> output of the primary state with a noisy process </a:t>
            </a:r>
            <a:r>
              <a:rPr lang="el-GR" dirty="0"/>
              <a:t>ρ</a:t>
            </a:r>
            <a:endParaRPr lang="en-US" dirty="0"/>
          </a:p>
          <a:p>
            <a:r>
              <a:rPr lang="en-US" dirty="0"/>
              <a:t>Shots</a:t>
            </a:r>
          </a:p>
          <a:p>
            <a:pPr lvl="1"/>
            <a:r>
              <a:rPr lang="en-US" dirty="0"/>
              <a:t>Repetitions of circuit N</a:t>
            </a:r>
          </a:p>
          <a:p>
            <a:pPr marL="457200" lvl="1" indent="0">
              <a:buNone/>
            </a:pP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E18C9-A18F-A5D2-C9F1-F95C5D6A31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H" dirty="0"/>
              <a:t>Observable of Interest</a:t>
            </a:r>
          </a:p>
          <a:p>
            <a:pPr lvl="1"/>
            <a:r>
              <a:rPr lang="en-CH" dirty="0"/>
              <a:t>Measurement done on the state, either noisy or pure</a:t>
            </a:r>
          </a:p>
          <a:p>
            <a:r>
              <a:rPr lang="en-CH" dirty="0"/>
              <a:t>Sampling overhead</a:t>
            </a:r>
          </a:p>
          <a:p>
            <a:pPr lvl="1"/>
            <a:r>
              <a:rPr lang="en-CH" dirty="0"/>
              <a:t>Excess shots required to do error mitigation </a:t>
            </a:r>
          </a:p>
          <a:p>
            <a:r>
              <a:rPr lang="en-US" dirty="0"/>
              <a:t>Shot noise: </a:t>
            </a:r>
          </a:p>
          <a:p>
            <a:pPr lvl="1"/>
            <a:r>
              <a:rPr lang="en-US" dirty="0"/>
              <a:t>inherent statistical noise even if no additional noise is present</a:t>
            </a:r>
            <a:endParaRPr lang="en-CH" dirty="0"/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8255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C1AE-C999-09EB-B3F1-4A553C6E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C55E-6D9B-6025-23CD-C45F6DFBF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A reminder on noise and errors. </a:t>
            </a:r>
          </a:p>
          <a:p>
            <a:pPr lvl="1"/>
            <a:r>
              <a:rPr lang="en-CH" dirty="0"/>
              <a:t>Kraus Operators</a:t>
            </a:r>
          </a:p>
          <a:p>
            <a:pPr lvl="1"/>
            <a:r>
              <a:rPr lang="en-GB" dirty="0"/>
              <a:t>T</a:t>
            </a:r>
            <a:r>
              <a:rPr lang="en-CH" dirty="0"/>
              <a:t>ypes of noise</a:t>
            </a:r>
          </a:p>
          <a:p>
            <a:r>
              <a:rPr lang="en-CH" dirty="0"/>
              <a:t>Error mitigation</a:t>
            </a:r>
          </a:p>
          <a:p>
            <a:pPr lvl="1"/>
            <a:r>
              <a:rPr lang="en-CH" dirty="0"/>
              <a:t>General statements</a:t>
            </a:r>
          </a:p>
          <a:p>
            <a:pPr lvl="1"/>
            <a:r>
              <a:rPr lang="en-CH" dirty="0"/>
              <a:t>Specific techniques</a:t>
            </a:r>
          </a:p>
          <a:p>
            <a:pPr lvl="2"/>
            <a:r>
              <a:rPr lang="en-CH" dirty="0"/>
              <a:t>ZNE</a:t>
            </a:r>
          </a:p>
          <a:p>
            <a:pPr lvl="2"/>
            <a:r>
              <a:rPr lang="en-CH" dirty="0"/>
              <a:t>CDR</a:t>
            </a:r>
          </a:p>
          <a:p>
            <a:pPr lvl="2"/>
            <a:r>
              <a:rPr lang="en-CH" dirty="0"/>
              <a:t>PEC</a:t>
            </a:r>
          </a:p>
        </p:txBody>
      </p:sp>
    </p:spTree>
    <p:extLst>
      <p:ext uri="{BB962C8B-B14F-4D97-AF65-F5344CB8AC3E}">
        <p14:creationId xmlns:p14="http://schemas.microsoft.com/office/powerpoint/2010/main" val="186524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5C68A-1286-C70D-AB1F-EB67E2C2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577" y="172510"/>
            <a:ext cx="10515600" cy="1325563"/>
          </a:xfrm>
        </p:spPr>
        <p:txBody>
          <a:bodyPr/>
          <a:lstStyle/>
          <a:p>
            <a:r>
              <a:rPr lang="en-CH" dirty="0"/>
              <a:t>The Essence of Error Mitigation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794E4-5031-9BF2-5BAC-4696EB27A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2200" y="1383096"/>
            <a:ext cx="7721600" cy="6985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4101E-98D7-C48C-1F12-96CC1F946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83" y="1383096"/>
            <a:ext cx="3154494" cy="36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55532C-F03F-5DE9-9BE0-03893DDF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900" y="2596355"/>
            <a:ext cx="219710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BA361-46EF-4BA9-27CD-4EB375664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2621755"/>
            <a:ext cx="1828800" cy="58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82F9D6-3208-F4F2-4B5C-607A400C13E1}"/>
              </a:ext>
            </a:extLst>
          </p:cNvPr>
          <p:cNvCxnSpPr>
            <a:stCxn id="8" idx="0"/>
          </p:cNvCxnSpPr>
          <p:nvPr/>
        </p:nvCxnSpPr>
        <p:spPr>
          <a:xfrm flipV="1">
            <a:off x="8045450" y="2081596"/>
            <a:ext cx="438150" cy="514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C53FAE-A374-E2B3-05F9-3BFF7C33BAC3}"/>
              </a:ext>
            </a:extLst>
          </p:cNvPr>
          <p:cNvCxnSpPr>
            <a:cxnSpLocks/>
          </p:cNvCxnSpPr>
          <p:nvPr/>
        </p:nvCxnSpPr>
        <p:spPr>
          <a:xfrm flipH="1" flipV="1">
            <a:off x="10579100" y="2071072"/>
            <a:ext cx="393700" cy="514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248588-5545-7758-BE95-6A2EF5BCF793}"/>
              </a:ext>
            </a:extLst>
          </p:cNvPr>
          <p:cNvSpPr txBox="1"/>
          <p:nvPr/>
        </p:nvSpPr>
        <p:spPr>
          <a:xfrm>
            <a:off x="139700" y="5296392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Unmitigated observable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785221-8D28-E59D-8455-607F5DA77A4A}"/>
              </a:ext>
            </a:extLst>
          </p:cNvPr>
          <p:cNvCxnSpPr>
            <a:cxnSpLocks/>
          </p:cNvCxnSpPr>
          <p:nvPr/>
        </p:nvCxnSpPr>
        <p:spPr>
          <a:xfrm flipV="1">
            <a:off x="838200" y="4905224"/>
            <a:ext cx="38100" cy="514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D27255-90EC-4A7F-1B10-7AAB0A5C6040}"/>
              </a:ext>
            </a:extLst>
          </p:cNvPr>
          <p:cNvSpPr txBox="1"/>
          <p:nvPr/>
        </p:nvSpPr>
        <p:spPr>
          <a:xfrm>
            <a:off x="1574800" y="5296392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FF0000"/>
                </a:solidFill>
              </a:rPr>
              <a:t>Mitigated observable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35FBE7-696D-879C-175C-D69D82304B5D}"/>
              </a:ext>
            </a:extLst>
          </p:cNvPr>
          <p:cNvCxnSpPr>
            <a:cxnSpLocks/>
          </p:cNvCxnSpPr>
          <p:nvPr/>
        </p:nvCxnSpPr>
        <p:spPr>
          <a:xfrm flipH="1" flipV="1">
            <a:off x="2108200" y="5028815"/>
            <a:ext cx="88900" cy="267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3F5FAA5-2C7C-857D-7AC3-BDBBF60833E5}"/>
              </a:ext>
            </a:extLst>
          </p:cNvPr>
          <p:cNvSpPr txBox="1"/>
          <p:nvPr/>
        </p:nvSpPr>
        <p:spPr>
          <a:xfrm>
            <a:off x="2844800" y="5296392"/>
            <a:ext cx="147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rgbClr val="00B050"/>
                </a:solidFill>
              </a:rPr>
              <a:t>Ideal observable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82F9E5-F09B-0284-2D5F-9E219BF8B0F8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905224"/>
            <a:ext cx="631227" cy="39116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1E81116-B63A-FA44-C5D5-E33B06EE65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250"/>
          <a:stretch>
            <a:fillRect/>
          </a:stretch>
        </p:blipFill>
        <p:spPr>
          <a:xfrm>
            <a:off x="5041900" y="4638062"/>
            <a:ext cx="4102100" cy="5243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993536-B8E9-56DF-3887-5F018831CB41}"/>
              </a:ext>
            </a:extLst>
          </p:cNvPr>
          <p:cNvSpPr txBox="1"/>
          <p:nvPr/>
        </p:nvSpPr>
        <p:spPr>
          <a:xfrm>
            <a:off x="5613400" y="4098804"/>
            <a:ext cx="444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dirty="0"/>
              <a:t>We aim to reduce bias</a:t>
            </a:r>
          </a:p>
        </p:txBody>
      </p:sp>
    </p:spTree>
    <p:extLst>
      <p:ext uri="{BB962C8B-B14F-4D97-AF65-F5344CB8AC3E}">
        <p14:creationId xmlns:p14="http://schemas.microsoft.com/office/powerpoint/2010/main" val="643241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DD07-0BDC-3A31-0CD6-70611462E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308"/>
            <a:ext cx="10515600" cy="1325563"/>
          </a:xfrm>
        </p:spPr>
        <p:txBody>
          <a:bodyPr/>
          <a:lstStyle/>
          <a:p>
            <a:pPr algn="ctr"/>
            <a:r>
              <a:rPr lang="en-CH" dirty="0"/>
              <a:t>An Inevitable Wall?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8ADF-7F19-EE3E-6844-4D81A23A7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5662"/>
            <a:ext cx="11353800" cy="5462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H" dirty="0"/>
              <a:t>All error mitigation is likely going to incur an exponential overhead with growing system size. </a:t>
            </a:r>
          </a:p>
          <a:p>
            <a:pPr marL="0" indent="0">
              <a:buNone/>
            </a:pPr>
            <a:r>
              <a:rPr lang="en-CH" dirty="0"/>
              <a:t>A simple approximation is that we have a probability p of a fault F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From which we can calculate the average number of faults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If we assume small p and many faults then we can use a </a:t>
            </a:r>
          </a:p>
          <a:p>
            <a:pPr marL="0" indent="0">
              <a:buNone/>
            </a:pPr>
            <a:r>
              <a:rPr lang="en-CH" dirty="0"/>
              <a:t>Poisson distribution to hint that there is an </a:t>
            </a:r>
          </a:p>
          <a:p>
            <a:pPr marL="0" indent="0">
              <a:buNone/>
            </a:pPr>
            <a:r>
              <a:rPr lang="en-CH" dirty="0"/>
              <a:t>exponential overhead to attaining the true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CDDD6-7159-0EBD-E4C1-CB85C2C89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2721225"/>
            <a:ext cx="4769184" cy="1417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824F3-87A5-404E-702D-FE93B2AA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600" y="3976369"/>
            <a:ext cx="2108200" cy="148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F4F8E-2F97-8942-15CB-176E6C0CB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5968999"/>
            <a:ext cx="1892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7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C533-2DDE-7393-CA4A-77AD2DC0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0517"/>
            <a:ext cx="10515600" cy="1325563"/>
          </a:xfrm>
        </p:spPr>
        <p:txBody>
          <a:bodyPr/>
          <a:lstStyle/>
          <a:p>
            <a:pPr algn="ctr"/>
            <a:r>
              <a:rPr lang="en-CH" dirty="0"/>
              <a:t>The NISQ Hope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55ED2-30D2-E407-E8A2-4D789511C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378" y="1065046"/>
            <a:ext cx="4157244" cy="53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96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BB1F-C9AA-A212-DF3A-B182D2FE6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163"/>
            <a:ext cx="10515600" cy="1325563"/>
          </a:xfrm>
        </p:spPr>
        <p:txBody>
          <a:bodyPr/>
          <a:lstStyle/>
          <a:p>
            <a:r>
              <a:rPr lang="en-CH" dirty="0"/>
              <a:t>General Families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3DD4-8A5E-8C3A-23D9-FEF9EC679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726"/>
            <a:ext cx="10515600" cy="5438274"/>
          </a:xfrm>
        </p:spPr>
        <p:txBody>
          <a:bodyPr>
            <a:normAutofit lnSpcReduction="10000"/>
          </a:bodyPr>
          <a:lstStyle/>
          <a:p>
            <a:r>
              <a:rPr lang="en-CH" dirty="0"/>
              <a:t>Post-selection</a:t>
            </a:r>
          </a:p>
          <a:p>
            <a:pPr lvl="1"/>
            <a:r>
              <a:rPr lang="en-CH" dirty="0"/>
              <a:t>Exploit properties of the system (like particle number) to throw out bad samples. </a:t>
            </a:r>
          </a:p>
          <a:p>
            <a:r>
              <a:rPr lang="en-CH" dirty="0"/>
              <a:t>Learning based</a:t>
            </a:r>
          </a:p>
          <a:p>
            <a:pPr lvl="1"/>
            <a:r>
              <a:rPr lang="en-GB" dirty="0"/>
              <a:t>U</a:t>
            </a:r>
            <a:r>
              <a:rPr lang="en-CH" dirty="0"/>
              <a:t>se a variety of approaches to learn the effect of the noise on a given experiment and use these to correct. Can be noise agnoistic or based on a model of the noise. </a:t>
            </a:r>
            <a:r>
              <a:rPr lang="en-CH" i="1" dirty="0"/>
              <a:t>Clifford Data Regression </a:t>
            </a:r>
            <a:r>
              <a:rPr lang="en-CH" dirty="0"/>
              <a:t>and </a:t>
            </a:r>
            <a:r>
              <a:rPr lang="en-CH" i="1" dirty="0"/>
              <a:t>Probabilistic error cancellation.</a:t>
            </a:r>
          </a:p>
          <a:p>
            <a:r>
              <a:rPr lang="en-CH" dirty="0"/>
              <a:t>Subspace Expansion</a:t>
            </a:r>
          </a:p>
          <a:p>
            <a:pPr lvl="1"/>
            <a:r>
              <a:rPr lang="en-CH" dirty="0"/>
              <a:t>Use a subspace like Krylov or Laczos subspaces and estimate the observable of interest from here. </a:t>
            </a:r>
          </a:p>
          <a:p>
            <a:r>
              <a:rPr lang="en-CH" dirty="0"/>
              <a:t>Error supression</a:t>
            </a:r>
          </a:p>
          <a:p>
            <a:pPr lvl="1"/>
            <a:r>
              <a:rPr lang="en-CH" dirty="0"/>
              <a:t>Technically not error mitigation, as these techinques try and alter the circuit to enhance non-noisy states before measurement. </a:t>
            </a:r>
            <a:r>
              <a:rPr lang="en-CH" i="1" dirty="0"/>
              <a:t>Virtual Distillation </a:t>
            </a:r>
            <a:r>
              <a:rPr lang="en-CH" dirty="0"/>
              <a:t>and </a:t>
            </a:r>
            <a:r>
              <a:rPr lang="en-CH" i="1" dirty="0"/>
              <a:t>Dynamic Decoupling</a:t>
            </a:r>
            <a:r>
              <a:rPr lang="en-CH" dirty="0"/>
              <a:t> are such methods. </a:t>
            </a:r>
          </a:p>
        </p:txBody>
      </p:sp>
    </p:spTree>
    <p:extLst>
      <p:ext uri="{BB962C8B-B14F-4D97-AF65-F5344CB8AC3E}">
        <p14:creationId xmlns:p14="http://schemas.microsoft.com/office/powerpoint/2010/main" val="314978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4598-5768-9EFC-7F21-1AF00DE2E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H" dirty="0"/>
              <a:t>But Can We Even Rely on Measurements? </a:t>
            </a:r>
            <a:br>
              <a:rPr lang="en-CH" dirty="0"/>
            </a:br>
            <a:r>
              <a:rPr lang="en-CH" dirty="0"/>
              <a:t>No!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4C226-E4AD-DAE5-8107-292FEA76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61" y="2592020"/>
            <a:ext cx="10454739" cy="24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4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8134C-8444-9472-84EE-5853DAF0D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899" y="4343400"/>
            <a:ext cx="6502400" cy="25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F216E-95FC-6BBB-F26F-84B05A558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94" y="1558045"/>
            <a:ext cx="3323782" cy="2556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5F2B8-F4AB-59CA-A4B0-5793DB6C1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419" y="2794000"/>
            <a:ext cx="40640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BDC31-C72E-BEC7-400F-2CC9120D6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762" y="2598518"/>
            <a:ext cx="3403600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15DFF-D1AD-4840-57DA-66CFCF6BF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661" b="7966"/>
          <a:stretch>
            <a:fillRect/>
          </a:stretch>
        </p:blipFill>
        <p:spPr>
          <a:xfrm>
            <a:off x="4784419" y="1722024"/>
            <a:ext cx="2286000" cy="808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23B2B-71F0-F578-A682-28A7F03EEC12}"/>
              </a:ext>
            </a:extLst>
          </p:cNvPr>
          <p:cNvSpPr txBox="1"/>
          <p:nvPr/>
        </p:nvSpPr>
        <p:spPr>
          <a:xfrm>
            <a:off x="777465" y="937256"/>
            <a:ext cx="311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Calibration Circuits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8710F-0AFD-41F1-73B7-E893A620CCE5}"/>
              </a:ext>
            </a:extLst>
          </p:cNvPr>
          <p:cNvSpPr txBox="1"/>
          <p:nvPr/>
        </p:nvSpPr>
        <p:spPr>
          <a:xfrm>
            <a:off x="4368442" y="949702"/>
            <a:ext cx="311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Build a Confusion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053AD-61B4-7F46-5F99-9AB4FF05403F}"/>
              </a:ext>
            </a:extLst>
          </p:cNvPr>
          <p:cNvSpPr txBox="1"/>
          <p:nvPr/>
        </p:nvSpPr>
        <p:spPr>
          <a:xfrm>
            <a:off x="8567408" y="949702"/>
            <a:ext cx="311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Whose inverse mitigates the noisy measurement!</a:t>
            </a:r>
          </a:p>
        </p:txBody>
      </p:sp>
    </p:spTree>
    <p:extLst>
      <p:ext uri="{BB962C8B-B14F-4D97-AF65-F5344CB8AC3E}">
        <p14:creationId xmlns:p14="http://schemas.microsoft.com/office/powerpoint/2010/main" val="280246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A2EA-D68C-E360-E3FE-899835D9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156578"/>
            <a:ext cx="5851358" cy="2350084"/>
          </a:xfrm>
        </p:spPr>
        <p:txBody>
          <a:bodyPr>
            <a:normAutofit/>
          </a:bodyPr>
          <a:lstStyle/>
          <a:p>
            <a:r>
              <a:rPr lang="en-US" dirty="0"/>
              <a:t>Zero Noise </a:t>
            </a:r>
            <a:br>
              <a:rPr lang="en-US" dirty="0"/>
            </a:br>
            <a:r>
              <a:rPr lang="en-US" dirty="0"/>
              <a:t>Extrapolation</a:t>
            </a:r>
            <a:br>
              <a:rPr lang="en-US" dirty="0"/>
            </a:br>
            <a:r>
              <a:rPr lang="en-US" dirty="0"/>
              <a:t>(ZNE)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5DC65-D1CB-139F-4399-2C61C78B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06" y="0"/>
            <a:ext cx="8074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53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41562-ACEF-FB2A-9569-B2D7601F0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048" y="825675"/>
            <a:ext cx="2171700" cy="50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FFBE92-E290-3B05-10B4-545A5091D511}"/>
              </a:ext>
            </a:extLst>
          </p:cNvPr>
          <p:cNvSpPr txBox="1"/>
          <p:nvPr/>
        </p:nvSpPr>
        <p:spPr>
          <a:xfrm>
            <a:off x="3512635" y="964343"/>
            <a:ext cx="7939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Wh0,ere c</a:t>
            </a:r>
            <a:r>
              <a:rPr lang="en-CH" baseline="-25000" dirty="0"/>
              <a:t>j </a:t>
            </a:r>
            <a:r>
              <a:rPr lang="en-CH" dirty="0"/>
              <a:t> are monotonically increasing positive real numbers with integer index j=0,1,…,n. C</a:t>
            </a:r>
            <a:r>
              <a:rPr lang="en-CH" baseline="-25000" dirty="0"/>
              <a:t>0 </a:t>
            </a:r>
            <a:r>
              <a:rPr lang="en-CH" dirty="0"/>
              <a:t>and </a:t>
            </a:r>
            <a:r>
              <a:rPr lang="el-GR" dirty="0"/>
              <a:t>λ</a:t>
            </a:r>
            <a:r>
              <a:rPr lang="en-US" baseline="-25000" dirty="0"/>
              <a:t>0 </a:t>
            </a:r>
            <a:r>
              <a:rPr lang="en-US" dirty="0"/>
              <a:t>are 1 and the natural noise rate respectively.</a:t>
            </a:r>
          </a:p>
          <a:p>
            <a:r>
              <a:rPr lang="en-US" dirty="0"/>
              <a:t>We measure n+1 </a:t>
            </a:r>
            <a:r>
              <a:rPr lang="en-CH" dirty="0"/>
              <a:t> noisy expectation values on the real machine, creating the dataset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We then use Richardson extrapolation (but others could be used) to estimate the ‘noise free’ value as</a:t>
            </a:r>
          </a:p>
        </p:txBody>
      </p:sp>
      <p:pic>
        <p:nvPicPr>
          <p:cNvPr id="8" name="Picture 7" descr="A black math symbols&#10;&#10;AI-generated content may be incorrect.">
            <a:extLst>
              <a:ext uri="{FF2B5EF4-FFF2-40B4-BE49-F238E27FC236}">
                <a16:creationId xmlns:a16="http://schemas.microsoft.com/office/drawing/2014/main" id="{783D5C8A-9C28-61D3-7C27-45E4A2289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770" y="1918948"/>
            <a:ext cx="2422138" cy="491448"/>
          </a:xfrm>
          <a:prstGeom prst="rect">
            <a:avLst/>
          </a:prstGeom>
        </p:spPr>
      </p:pic>
      <p:pic>
        <p:nvPicPr>
          <p:cNvPr id="10" name="Picture 9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E830FF6B-6CA1-9FFA-0999-59648B8E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67" y="3383738"/>
            <a:ext cx="2641600" cy="1016000"/>
          </a:xfrm>
          <a:prstGeom prst="rect">
            <a:avLst/>
          </a:prstGeom>
        </p:spPr>
      </p:pic>
      <p:pic>
        <p:nvPicPr>
          <p:cNvPr id="12" name="Picture 11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7730F3DD-4D2C-ED29-327E-DA2DC0AC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839" y="3231338"/>
            <a:ext cx="5765800" cy="1168400"/>
          </a:xfrm>
          <a:prstGeom prst="rect">
            <a:avLst/>
          </a:prstGeom>
        </p:spPr>
      </p:pic>
      <p:pic>
        <p:nvPicPr>
          <p:cNvPr id="14" name="Picture 13" descr="A math equations with symbols&#10;&#10;AI-generated content may be incorrect.">
            <a:extLst>
              <a:ext uri="{FF2B5EF4-FFF2-40B4-BE49-F238E27FC236}">
                <a16:creationId xmlns:a16="http://schemas.microsoft.com/office/drawing/2014/main" id="{1F06EF5D-3EFD-7BD6-CDEB-03B6CD025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98" y="4813300"/>
            <a:ext cx="4152900" cy="204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6D4B4F-BA52-806E-2F77-363F6D92E375}"/>
              </a:ext>
            </a:extLst>
          </p:cNvPr>
          <p:cNvSpPr txBox="1"/>
          <p:nvPr/>
        </p:nvSpPr>
        <p:spPr>
          <a:xfrm>
            <a:off x="4370522" y="4897514"/>
            <a:ext cx="2554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For some expansion coefficients a</a:t>
            </a:r>
            <a:r>
              <a:rPr lang="en-CH" baseline="-25000" dirty="0"/>
              <a:t>i</a:t>
            </a:r>
            <a:endParaRPr lang="en-CH" dirty="0"/>
          </a:p>
        </p:txBody>
      </p:sp>
      <p:pic>
        <p:nvPicPr>
          <p:cNvPr id="17" name="Picture 16" descr="A close-up of symbols&#10;&#10;AI-generated content may be incorrect.">
            <a:extLst>
              <a:ext uri="{FF2B5EF4-FFF2-40B4-BE49-F238E27FC236}">
                <a16:creationId xmlns:a16="http://schemas.microsoft.com/office/drawing/2014/main" id="{C66C5EC8-B063-05BF-3600-1E74F4086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4908" y="5589851"/>
            <a:ext cx="3784600" cy="12827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21FCCE-945F-FCE0-EFEF-F4EDB6D2D432}"/>
              </a:ext>
            </a:extLst>
          </p:cNvPr>
          <p:cNvCxnSpPr>
            <a:cxnSpLocks/>
          </p:cNvCxnSpPr>
          <p:nvPr/>
        </p:nvCxnSpPr>
        <p:spPr>
          <a:xfrm>
            <a:off x="5121198" y="6231201"/>
            <a:ext cx="16825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D10CB7E-65AD-823E-A322-A1CD2826CB16}"/>
              </a:ext>
            </a:extLst>
          </p:cNvPr>
          <p:cNvSpPr txBox="1"/>
          <p:nvPr/>
        </p:nvSpPr>
        <p:spPr>
          <a:xfrm>
            <a:off x="5121198" y="6364626"/>
            <a:ext cx="255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Taking just two </a:t>
            </a:r>
          </a:p>
        </p:txBody>
      </p:sp>
    </p:spTree>
    <p:extLst>
      <p:ext uri="{BB962C8B-B14F-4D97-AF65-F5344CB8AC3E}">
        <p14:creationId xmlns:p14="http://schemas.microsoft.com/office/powerpoint/2010/main" val="3567982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1EC7A24-08FA-68FB-A587-764E3398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78"/>
          <a:stretch>
            <a:fillRect/>
          </a:stretch>
        </p:blipFill>
        <p:spPr>
          <a:xfrm>
            <a:off x="505011" y="1560232"/>
            <a:ext cx="6124606" cy="1155700"/>
          </a:xfrm>
          <a:prstGeom prst="rect">
            <a:avLst/>
          </a:prstGeom>
        </p:spPr>
      </p:pic>
      <p:pic>
        <p:nvPicPr>
          <p:cNvPr id="6" name="Picture 5" descr="A close-up of symbols&#10;&#10;AI-generated content may be incorrect.">
            <a:extLst>
              <a:ext uri="{FF2B5EF4-FFF2-40B4-BE49-F238E27FC236}">
                <a16:creationId xmlns:a16="http://schemas.microsoft.com/office/drawing/2014/main" id="{E1178B22-DD83-5373-FF1C-0A9CCCD5C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178" y="551687"/>
            <a:ext cx="3784600" cy="128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E230D8-EDB0-5D6B-E235-E88717C1211A}"/>
              </a:ext>
            </a:extLst>
          </p:cNvPr>
          <p:cNvSpPr txBox="1"/>
          <p:nvPr/>
        </p:nvSpPr>
        <p:spPr>
          <a:xfrm>
            <a:off x="8126178" y="175169"/>
            <a:ext cx="2366682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Pro memoria</a:t>
            </a:r>
          </a:p>
        </p:txBody>
      </p:sp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F4F305D0-B7DD-67D3-AB55-A0BB631C7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178" y="1594955"/>
            <a:ext cx="2654300" cy="1231900"/>
          </a:xfrm>
          <a:prstGeom prst="rect">
            <a:avLst/>
          </a:prstGeom>
        </p:spPr>
      </p:pic>
      <p:pic>
        <p:nvPicPr>
          <p:cNvPr id="11" name="Picture 10" descr="A math symbols with numbers&#10;&#10;AI-generated content may be incorrect.">
            <a:extLst>
              <a:ext uri="{FF2B5EF4-FFF2-40B4-BE49-F238E27FC236}">
                <a16:creationId xmlns:a16="http://schemas.microsoft.com/office/drawing/2014/main" id="{8F84DEBE-3EE8-81DA-0A00-31670E206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514" y="2715932"/>
            <a:ext cx="1955800" cy="1092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8D9FD-BD53-D41A-C044-56F36AEC4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017" y="2826855"/>
            <a:ext cx="4096922" cy="1978227"/>
          </a:xfrm>
          <a:prstGeom prst="rect">
            <a:avLst/>
          </a:prstGeom>
        </p:spPr>
      </p:pic>
      <p:pic>
        <p:nvPicPr>
          <p:cNvPr id="16" name="Picture 15" descr="A math symbols and symbols&#10;&#10;AI-generated content may be incorrect.">
            <a:extLst>
              <a:ext uri="{FF2B5EF4-FFF2-40B4-BE49-F238E27FC236}">
                <a16:creationId xmlns:a16="http://schemas.microsoft.com/office/drawing/2014/main" id="{15364F2E-A100-85BD-3FFA-90F5E6F8E7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3968376"/>
            <a:ext cx="4749800" cy="1143000"/>
          </a:xfrm>
          <a:prstGeom prst="rect">
            <a:avLst/>
          </a:prstGeom>
        </p:spPr>
      </p:pic>
      <p:pic>
        <p:nvPicPr>
          <p:cNvPr id="18" name="Picture 17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F2660767-016B-70FA-854C-9599613D9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5195420"/>
            <a:ext cx="55118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9F4C-A456-74C9-F0CF-DEAB32A5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4" y="365125"/>
            <a:ext cx="11779624" cy="1325563"/>
          </a:xfrm>
        </p:spPr>
        <p:txBody>
          <a:bodyPr/>
          <a:lstStyle/>
          <a:p>
            <a:pPr algn="ctr"/>
            <a:r>
              <a:rPr lang="en-CH" dirty="0"/>
              <a:t>How does one increase error rates controllably?</a:t>
            </a:r>
          </a:p>
        </p:txBody>
      </p:sp>
      <p:pic>
        <p:nvPicPr>
          <p:cNvPr id="5" name="Content Placeholder 4" descr="A diagram of a diagram of a number of squares and a number of circles&#10;&#10;AI-generated content may be incorrect.">
            <a:extLst>
              <a:ext uri="{FF2B5EF4-FFF2-40B4-BE49-F238E27FC236}">
                <a16:creationId xmlns:a16="http://schemas.microsoft.com/office/drawing/2014/main" id="{8068F2DA-A912-3F85-846A-648A4F443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159" y="2775744"/>
            <a:ext cx="2870200" cy="2451100"/>
          </a:xfrm>
        </p:spPr>
      </p:pic>
      <p:pic>
        <p:nvPicPr>
          <p:cNvPr id="7" name="Picture 6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475CD0CC-2CB2-9E65-341E-2906F7F42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53" y="2775744"/>
            <a:ext cx="2768600" cy="270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C93EB-D4B1-E8A1-E435-A8612459A092}"/>
              </a:ext>
            </a:extLst>
          </p:cNvPr>
          <p:cNvSpPr txBox="1"/>
          <p:nvPr/>
        </p:nvSpPr>
        <p:spPr>
          <a:xfrm>
            <a:off x="2545977" y="2048550"/>
            <a:ext cx="193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Pulse stretching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8C5E81-7223-98F8-50FD-D97900B4D3BC}"/>
              </a:ext>
            </a:extLst>
          </p:cNvPr>
          <p:cNvSpPr txBox="1"/>
          <p:nvPr/>
        </p:nvSpPr>
        <p:spPr>
          <a:xfrm>
            <a:off x="7188947" y="2048550"/>
            <a:ext cx="193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Gate Repetition (digital ZNE)</a:t>
            </a:r>
          </a:p>
        </p:txBody>
      </p:sp>
    </p:spTree>
    <p:extLst>
      <p:ext uri="{BB962C8B-B14F-4D97-AF65-F5344CB8AC3E}">
        <p14:creationId xmlns:p14="http://schemas.microsoft.com/office/powerpoint/2010/main" val="178562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7C76-461A-4D6C-FDBB-6AA22AEE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CH" dirty="0"/>
              <a:t>Noise is everpresent, and so is mitigation</a:t>
            </a:r>
          </a:p>
        </p:txBody>
      </p:sp>
      <p:pic>
        <p:nvPicPr>
          <p:cNvPr id="5" name="Picture 4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F241F335-4C44-EF63-FDE0-41C437876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752"/>
          <a:stretch>
            <a:fillRect/>
          </a:stretch>
        </p:blipFill>
        <p:spPr>
          <a:xfrm>
            <a:off x="0" y="896603"/>
            <a:ext cx="3128211" cy="2800157"/>
          </a:xfrm>
          <a:prstGeom prst="rect">
            <a:avLst/>
          </a:prstGeom>
        </p:spPr>
      </p:pic>
      <p:pic>
        <p:nvPicPr>
          <p:cNvPr id="7" name="Picture 6" descr="A diagram of a machine&#10;&#10;AI-generated content may be incorrect.">
            <a:extLst>
              <a:ext uri="{FF2B5EF4-FFF2-40B4-BE49-F238E27FC236}">
                <a16:creationId xmlns:a16="http://schemas.microsoft.com/office/drawing/2014/main" id="{314FF71E-AFE1-E1CA-B420-D68C269AC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16" y="1325563"/>
            <a:ext cx="6020146" cy="4266157"/>
          </a:xfrm>
          <a:prstGeom prst="rect">
            <a:avLst/>
          </a:prstGeom>
        </p:spPr>
      </p:pic>
      <p:pic>
        <p:nvPicPr>
          <p:cNvPr id="8" name="Picture 7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13F5D1EF-6A72-DE9B-FD72-FE9E1B20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61" t="45225" r="-1"/>
          <a:stretch>
            <a:fillRect/>
          </a:stretch>
        </p:blipFill>
        <p:spPr>
          <a:xfrm>
            <a:off x="152312" y="4427623"/>
            <a:ext cx="3951416" cy="1533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BA0BA9-5551-2380-1C0E-1E9DEF696695}"/>
              </a:ext>
            </a:extLst>
          </p:cNvPr>
          <p:cNvSpPr txBox="1"/>
          <p:nvPr/>
        </p:nvSpPr>
        <p:spPr>
          <a:xfrm>
            <a:off x="3225510" y="1325563"/>
            <a:ext cx="3128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VRMs (Voltage Regulators)</a:t>
            </a:r>
          </a:p>
        </p:txBody>
      </p:sp>
    </p:spTree>
    <p:extLst>
      <p:ext uri="{BB962C8B-B14F-4D97-AF65-F5344CB8AC3E}">
        <p14:creationId xmlns:p14="http://schemas.microsoft.com/office/powerpoint/2010/main" val="1403923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9E6B-2C63-E7F3-EB95-BCAD5F4B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Dynamic Decoupling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6280C-3B3D-2EDC-B0B2-3CBE40ADA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Here we try to increase the coherence time of qubits by acting on them with pulses equivalent to the identity</a:t>
            </a:r>
          </a:p>
          <a:p>
            <a:pPr lvl="1"/>
            <a:r>
              <a:rPr lang="en-CH" dirty="0"/>
              <a:t>In NMR you can think of this as the Hahn Echo</a:t>
            </a:r>
          </a:p>
          <a:p>
            <a:pPr lvl="1"/>
            <a:endParaRPr lang="en-CH" dirty="0"/>
          </a:p>
          <a:p>
            <a:pPr lvl="1"/>
            <a:endParaRPr lang="en-CH" dirty="0"/>
          </a:p>
          <a:p>
            <a:pPr lvl="1"/>
            <a:endParaRPr lang="en-CH" dirty="0"/>
          </a:p>
        </p:txBody>
      </p:sp>
      <p:pic>
        <p:nvPicPr>
          <p:cNvPr id="5" name="Picture 4" descr="A diagram of a function&#10;&#10;AI-generated content may be incorrect.">
            <a:extLst>
              <a:ext uri="{FF2B5EF4-FFF2-40B4-BE49-F238E27FC236}">
                <a16:creationId xmlns:a16="http://schemas.microsoft.com/office/drawing/2014/main" id="{DBB371A2-F2EB-74CD-78E3-368B49FD6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73" y="3217887"/>
            <a:ext cx="7772400" cy="10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0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97E0B-0F42-06FB-A799-CAE84DC8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This is beca</a:t>
            </a:r>
            <a:r>
              <a:rPr lang="en-GB" dirty="0"/>
              <a:t>us</a:t>
            </a:r>
            <a:r>
              <a:rPr lang="en-CH" dirty="0"/>
              <a:t>e some gates (2 qubit gates) can take 10 times as long</a:t>
            </a:r>
          </a:p>
          <a:p>
            <a:endParaRPr lang="en-CH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02043D42-CDBC-846E-F930-F728567F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41"/>
          <a:stretch>
            <a:fillRect/>
          </a:stretch>
        </p:blipFill>
        <p:spPr>
          <a:xfrm>
            <a:off x="1970649" y="3429000"/>
            <a:ext cx="7772400" cy="1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01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DD19-5E51-0C70-4809-D75920B9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Distillation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02A4E-A61E-EEED-B086-DF09960A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6773220" cy="3972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13A84-2523-7C42-3350-31D61469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134" y="1581678"/>
            <a:ext cx="4458322" cy="1562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BFD4C9-F8D3-02FC-A473-B721C54A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661" y="3143996"/>
            <a:ext cx="1876687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B74390-795D-2C7B-8020-C18F0186B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292" y="3915629"/>
            <a:ext cx="3982006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CB0A-0EB9-B4B6-289F-273BB0CB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Clifford Guided Data Regression (CDR)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146530-ADA6-04FD-EE71-88A9F530B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870"/>
          <a:stretch/>
        </p:blipFill>
        <p:spPr>
          <a:xfrm>
            <a:off x="484992" y="2634962"/>
            <a:ext cx="3493450" cy="1914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DD5C6A-5A6D-AFCE-6D22-4A3100BF1529}"/>
              </a:ext>
            </a:extLst>
          </p:cNvPr>
          <p:cNvSpPr txBox="1"/>
          <p:nvPr/>
        </p:nvSpPr>
        <p:spPr>
          <a:xfrm>
            <a:off x="1090863" y="61235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https://doi.org/10.22331/q-2021-11-26-592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3803C-0E0D-DF55-7D66-7DCA85898492}"/>
              </a:ext>
            </a:extLst>
          </p:cNvPr>
          <p:cNvSpPr txBox="1"/>
          <p:nvPr/>
        </p:nvSpPr>
        <p:spPr>
          <a:xfrm>
            <a:off x="3400926" y="1735428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Clifford Circuit = Efficient Circuit</a:t>
            </a:r>
            <a:endParaRPr lang="en-GB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C5BCDF-E626-8A02-BFEF-ED8D2A4B6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5492"/>
          <a:stretch/>
        </p:blipFill>
        <p:spPr>
          <a:xfrm>
            <a:off x="4383224" y="2787362"/>
            <a:ext cx="3493450" cy="19147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AA066-E911-B360-523E-A0AE05930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00" r="-605"/>
          <a:stretch/>
        </p:blipFill>
        <p:spPr>
          <a:xfrm>
            <a:off x="8791074" y="2939762"/>
            <a:ext cx="3288630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ircuit&#10;&#10;AI-generated content may be incorrect.">
            <a:extLst>
              <a:ext uri="{FF2B5EF4-FFF2-40B4-BE49-F238E27FC236}">
                <a16:creationId xmlns:a16="http://schemas.microsoft.com/office/drawing/2014/main" id="{4B9FAEDA-6A64-24BD-9852-C91ADA04C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7727" y="218957"/>
            <a:ext cx="3708400" cy="35560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5FC93F-EB54-DFCA-579E-B3A7FA3F31E0}"/>
                  </a:ext>
                </a:extLst>
              </p14:cNvPr>
              <p14:cNvContentPartPr/>
              <p14:nvPr/>
            </p14:nvContentPartPr>
            <p14:xfrm>
              <a:off x="3109341" y="265828"/>
              <a:ext cx="360" cy="2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5FC93F-EB54-DFCA-579E-B3A7FA3F3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3221" y="259708"/>
                <a:ext cx="12600" cy="14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7CC51A-18FB-13FA-E212-D68CA38CF0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b="7692"/>
          <a:stretch>
            <a:fillRect/>
          </a:stretch>
        </p:blipFill>
        <p:spPr>
          <a:xfrm>
            <a:off x="1731035" y="1149247"/>
            <a:ext cx="3898900" cy="550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048E89-99BA-7076-94D1-7037EAA326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685"/>
          <a:stretch>
            <a:fillRect/>
          </a:stretch>
        </p:blipFill>
        <p:spPr>
          <a:xfrm>
            <a:off x="1670489" y="2198622"/>
            <a:ext cx="3886200" cy="5509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140A3F-D584-D408-60B8-DC6B544D9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172" y="3127257"/>
            <a:ext cx="3644900" cy="647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CCDC5C-C005-9E83-FF9D-24D887C2E0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1172" y="4087670"/>
            <a:ext cx="33909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D9F8A-3ECE-AEF5-7E03-6ABC42769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72" y="4940043"/>
            <a:ext cx="4965700" cy="14224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EBB0DD-7A88-29F0-3538-AC857608F282}"/>
              </a:ext>
            </a:extLst>
          </p:cNvPr>
          <p:cNvCxnSpPr>
            <a:cxnSpLocks/>
          </p:cNvCxnSpPr>
          <p:nvPr/>
        </p:nvCxnSpPr>
        <p:spPr>
          <a:xfrm flipH="1">
            <a:off x="7478685" y="3671668"/>
            <a:ext cx="160072" cy="208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EAE40F-49B1-EE08-F830-1990F41E2073}"/>
              </a:ext>
            </a:extLst>
          </p:cNvPr>
          <p:cNvCxnSpPr>
            <a:cxnSpLocks/>
          </p:cNvCxnSpPr>
          <p:nvPr/>
        </p:nvCxnSpPr>
        <p:spPr>
          <a:xfrm>
            <a:off x="9997483" y="3671667"/>
            <a:ext cx="159391" cy="208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88EC2D-1CBA-CF2E-2E9E-57AFE368CFC8}"/>
              </a:ext>
            </a:extLst>
          </p:cNvPr>
          <p:cNvSpPr txBox="1"/>
          <p:nvPr/>
        </p:nvSpPr>
        <p:spPr>
          <a:xfrm>
            <a:off x="9997483" y="3850487"/>
            <a:ext cx="157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Stabilizer simulator for exact values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2F266F-A477-510B-1363-52AE9EA63FD1}"/>
              </a:ext>
            </a:extLst>
          </p:cNvPr>
          <p:cNvSpPr txBox="1"/>
          <p:nvPr/>
        </p:nvSpPr>
        <p:spPr>
          <a:xfrm>
            <a:off x="6437593" y="3850487"/>
            <a:ext cx="1870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Run on quantum computer for experimental values</a:t>
            </a:r>
          </a:p>
        </p:txBody>
      </p:sp>
      <p:pic>
        <p:nvPicPr>
          <p:cNvPr id="25" name="Content Placeholder 4" descr="A diagram of a circuit&#10;&#10;AI-generated content may be incorrect.">
            <a:extLst>
              <a:ext uri="{FF2B5EF4-FFF2-40B4-BE49-F238E27FC236}">
                <a16:creationId xmlns:a16="http://schemas.microsoft.com/office/drawing/2014/main" id="{F8DC34FC-9075-B0EC-CC25-109C85B30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860"/>
          <a:stretch>
            <a:fillRect/>
          </a:stretch>
        </p:blipFill>
        <p:spPr>
          <a:xfrm>
            <a:off x="7310655" y="5011000"/>
            <a:ext cx="3708400" cy="174740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5FB7E3A-912D-A3BF-F1AD-ACDD3BA17315}"/>
              </a:ext>
            </a:extLst>
          </p:cNvPr>
          <p:cNvCxnSpPr>
            <a:cxnSpLocks/>
          </p:cNvCxnSpPr>
          <p:nvPr/>
        </p:nvCxnSpPr>
        <p:spPr>
          <a:xfrm flipH="1">
            <a:off x="9597855" y="4773817"/>
            <a:ext cx="1027864" cy="340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017C18B-F3B6-C8B0-BB44-CFC51DCD41F7}"/>
              </a:ext>
            </a:extLst>
          </p:cNvPr>
          <p:cNvCxnSpPr>
            <a:cxnSpLocks/>
          </p:cNvCxnSpPr>
          <p:nvPr/>
        </p:nvCxnSpPr>
        <p:spPr>
          <a:xfrm>
            <a:off x="7506191" y="4773817"/>
            <a:ext cx="901453" cy="330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6B2F26C-D506-CE75-46C1-35FCFCFF9353}"/>
              </a:ext>
            </a:extLst>
          </p:cNvPr>
          <p:cNvSpPr txBox="1"/>
          <p:nvPr/>
        </p:nvSpPr>
        <p:spPr>
          <a:xfrm>
            <a:off x="8453536" y="4569243"/>
            <a:ext cx="129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CH" dirty="0"/>
              <a:t>ake map to correct</a:t>
            </a:r>
          </a:p>
        </p:txBody>
      </p:sp>
    </p:spTree>
    <p:extLst>
      <p:ext uri="{BB962C8B-B14F-4D97-AF65-F5344CB8AC3E}">
        <p14:creationId xmlns:p14="http://schemas.microsoft.com/office/powerpoint/2010/main" val="3973212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3049-887B-7D82-D1BC-5EDE66AC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Probabilistic Error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72866-9BFC-E413-D5FF-9E43A2E8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We must first characterize the noise, unlike </a:t>
            </a:r>
            <a:r>
              <a:rPr lang="en-GB" dirty="0"/>
              <a:t>in CDR where this step is implicit in the learning</a:t>
            </a:r>
          </a:p>
          <a:p>
            <a:r>
              <a:rPr lang="en-GB" dirty="0"/>
              <a:t>We propagate all possible combinations of small noise approximations and sample them according to some probability distribution. </a:t>
            </a:r>
          </a:p>
          <a:p>
            <a:r>
              <a:rPr lang="en-GB" dirty="0"/>
              <a:t>Average of these runs will be a good approximation. </a:t>
            </a:r>
            <a:endParaRPr lang="en-CH" dirty="0"/>
          </a:p>
        </p:txBody>
      </p:sp>
      <p:pic>
        <p:nvPicPr>
          <p:cNvPr id="5" name="Picture 4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AB90A40A-0AE3-BA73-4581-10E3488F3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78" y="5186255"/>
            <a:ext cx="3898900" cy="1181100"/>
          </a:xfrm>
          <a:prstGeom prst="rect">
            <a:avLst/>
          </a:prstGeom>
        </p:spPr>
      </p:pic>
      <p:pic>
        <p:nvPicPr>
          <p:cNvPr id="7" name="Picture 6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1183F70F-BC5D-8429-12CA-7A38CC57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5402985"/>
            <a:ext cx="2819400" cy="88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A9C0D-A19A-8BF1-0233-1663637D67A5}"/>
              </a:ext>
            </a:extLst>
          </p:cNvPr>
          <p:cNvSpPr txBox="1"/>
          <p:nvPr/>
        </p:nvSpPr>
        <p:spPr>
          <a:xfrm>
            <a:off x="7746423" y="4618433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Overhead if all probabilities are similar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6AA42-9429-A9B8-7DC4-4D95937E9617}"/>
              </a:ext>
            </a:extLst>
          </p:cNvPr>
          <p:cNvSpPr txBox="1"/>
          <p:nvPr/>
        </p:nvSpPr>
        <p:spPr>
          <a:xfrm>
            <a:off x="1129722" y="4614066"/>
            <a:ext cx="3607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Simple example of the effectiive gate over many runs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15F303-6772-8E64-C102-B8B3138B1AB8}"/>
              </a:ext>
            </a:extLst>
          </p:cNvPr>
          <p:cNvSpPr txBox="1"/>
          <p:nvPr/>
        </p:nvSpPr>
        <p:spPr>
          <a:xfrm>
            <a:off x="10248900" y="5478153"/>
            <a:ext cx="139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CH" dirty="0"/>
              <a:t>ault rate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2F9E53-AEDC-FEA8-4FB8-DC18662095F0}"/>
              </a:ext>
            </a:extLst>
          </p:cNvPr>
          <p:cNvCxnSpPr/>
          <p:nvPr/>
        </p:nvCxnSpPr>
        <p:spPr>
          <a:xfrm flipH="1">
            <a:off x="10045700" y="5626100"/>
            <a:ext cx="203200" cy="150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240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938FA-124D-E461-D0E4-BBC56642B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8364"/>
            <a:ext cx="10515600" cy="5068599"/>
          </a:xfrm>
        </p:spPr>
        <p:txBody>
          <a:bodyPr/>
          <a:lstStyle/>
          <a:p>
            <a:r>
              <a:rPr lang="en-CH" dirty="0"/>
              <a:t>Large dependence of the sampling on the choice of basis.</a:t>
            </a:r>
          </a:p>
          <a:p>
            <a:r>
              <a:rPr lang="en-CH" dirty="0"/>
              <a:t>Error characterization can be approximated well (heuristically) via gate set tomography</a:t>
            </a:r>
          </a:p>
          <a:p>
            <a:r>
              <a:rPr lang="en-CH" dirty="0"/>
              <a:t>Concept can be expanded to controllably increase noise instead of decreasing it to do a sort of ZNE for very large circuits. </a:t>
            </a:r>
          </a:p>
          <a:p>
            <a:r>
              <a:rPr lang="en-CH" dirty="0"/>
              <a:t>Very related to </a:t>
            </a:r>
            <a:r>
              <a:rPr lang="en-CH" b="1" dirty="0"/>
              <a:t>Pauli Twirling </a:t>
            </a:r>
            <a:r>
              <a:rPr lang="en-CH" dirty="0"/>
              <a:t>where you try and change t</a:t>
            </a:r>
            <a:r>
              <a:rPr lang="en-GB" dirty="0"/>
              <a:t>he</a:t>
            </a:r>
            <a:r>
              <a:rPr lang="en-CH" dirty="0"/>
              <a:t> characteristic of noise channels to be more controllable. </a:t>
            </a:r>
          </a:p>
        </p:txBody>
      </p:sp>
    </p:spTree>
    <p:extLst>
      <p:ext uri="{BB962C8B-B14F-4D97-AF65-F5344CB8AC3E}">
        <p14:creationId xmlns:p14="http://schemas.microsoft.com/office/powerpoint/2010/main" val="342494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582B-4143-5D6B-1877-6A442A90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C29DC-9775-82AF-52C3-C3D6196BB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Error mitigation can be used to improve results on current machines</a:t>
            </a:r>
          </a:p>
          <a:p>
            <a:r>
              <a:rPr lang="en-CH" dirty="0"/>
              <a:t>It comes with overhead, and this is generally exponential (with the number of qubits) in some resource - generally number of shots</a:t>
            </a:r>
          </a:p>
          <a:p>
            <a:r>
              <a:rPr lang="en-CH" dirty="0"/>
              <a:t>We can correct noise on average, but not any specific error</a:t>
            </a:r>
          </a:p>
          <a:p>
            <a:r>
              <a:rPr lang="en-CH" dirty="0"/>
              <a:t>We have explored many techniques, but new ones exist and you should scour the literature for the best (or combination of best ones) for a particular problem. </a:t>
            </a:r>
          </a:p>
        </p:txBody>
      </p:sp>
    </p:spTree>
    <p:extLst>
      <p:ext uri="{BB962C8B-B14F-4D97-AF65-F5344CB8AC3E}">
        <p14:creationId xmlns:p14="http://schemas.microsoft.com/office/powerpoint/2010/main" val="355101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68A7A-0E14-776B-4B4F-B1E2C9FCF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Quantum computers are much more sensitive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0209C-71E9-D592-676B-00ECCA7D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5447"/>
            <a:ext cx="10515600" cy="1325563"/>
          </a:xfrm>
        </p:spPr>
        <p:txBody>
          <a:bodyPr/>
          <a:lstStyle/>
          <a:p>
            <a:r>
              <a:rPr lang="en-CH" dirty="0"/>
              <a:t>A lot of classical techniuques are used in the signal generation</a:t>
            </a:r>
          </a:p>
          <a:p>
            <a:r>
              <a:rPr lang="en-CH" dirty="0"/>
              <a:t>Each hardware platform has its own properties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337DE3-C409-B788-48E8-D08F8CB70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8" y="2368550"/>
            <a:ext cx="31750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623BC8-D05B-C1EB-1B9C-DEC5C8EBAF28}"/>
              </a:ext>
            </a:extLst>
          </p:cNvPr>
          <p:cNvSpPr txBox="1"/>
          <p:nvPr/>
        </p:nvSpPr>
        <p:spPr>
          <a:xfrm>
            <a:off x="457867" y="4496890"/>
            <a:ext cx="3174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Superconducting:</a:t>
            </a:r>
          </a:p>
          <a:p>
            <a:r>
              <a:rPr lang="en-CH" dirty="0"/>
              <a:t>Fast gates, scalable due to established semiconductor manufacturing methogs</a:t>
            </a:r>
          </a:p>
          <a:p>
            <a:r>
              <a:rPr lang="en-CH" dirty="0"/>
              <a:t>Quantum state collpases easily, must be kept in a cool, dry place away from sunlight.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99AC84-B22F-9750-8968-6140AFCB7B7C}"/>
              </a:ext>
            </a:extLst>
          </p:cNvPr>
          <p:cNvSpPr txBox="1"/>
          <p:nvPr/>
        </p:nvSpPr>
        <p:spPr>
          <a:xfrm>
            <a:off x="3979109" y="4496890"/>
            <a:ext cx="3174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Trapped Ion/Neutral atoms:</a:t>
            </a:r>
          </a:p>
          <a:p>
            <a:r>
              <a:rPr lang="en-CH" dirty="0"/>
              <a:t>Very stable qubits with long coherence times and high gate fidelities</a:t>
            </a:r>
          </a:p>
          <a:p>
            <a:r>
              <a:rPr lang="en-CH" dirty="0"/>
              <a:t>Very slow gates and requires many lasers</a:t>
            </a:r>
          </a:p>
        </p:txBody>
      </p:sp>
      <p:pic>
        <p:nvPicPr>
          <p:cNvPr id="1028" name="Picture 4" descr="Ions and atoms react in magneto-optical trap – Physics World">
            <a:extLst>
              <a:ext uri="{FF2B5EF4-FFF2-40B4-BE49-F238E27FC236}">
                <a16:creationId xmlns:a16="http://schemas.microsoft.com/office/drawing/2014/main" id="{5E0B36F5-A309-82AC-335E-9B00CC2E4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t="28772" r="12729" b="34537"/>
          <a:stretch>
            <a:fillRect/>
          </a:stretch>
        </p:blipFill>
        <p:spPr bwMode="auto">
          <a:xfrm>
            <a:off x="3979109" y="2322095"/>
            <a:ext cx="3486491" cy="21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ECDB51-B71A-67D9-0C75-BB1E114E3788}"/>
              </a:ext>
            </a:extLst>
          </p:cNvPr>
          <p:cNvSpPr txBox="1"/>
          <p:nvPr/>
        </p:nvSpPr>
        <p:spPr>
          <a:xfrm>
            <a:off x="8559135" y="4496890"/>
            <a:ext cx="31749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Photonic </a:t>
            </a:r>
          </a:p>
          <a:p>
            <a:r>
              <a:rPr lang="en-CH" dirty="0"/>
              <a:t>Room temperature</a:t>
            </a:r>
          </a:p>
          <a:p>
            <a:endParaRPr lang="en-CH" dirty="0"/>
          </a:p>
          <a:p>
            <a:r>
              <a:rPr lang="en-CH" dirty="0"/>
              <a:t>Weak interactions between photons (when aided by some nonlinear media) makes it hard to make 2 qubit gates. </a:t>
            </a:r>
          </a:p>
        </p:txBody>
      </p:sp>
      <p:pic>
        <p:nvPicPr>
          <p:cNvPr id="1030" name="Picture 6" descr="Quantum-inspired' laser computing is ...">
            <a:extLst>
              <a:ext uri="{FF2B5EF4-FFF2-40B4-BE49-F238E27FC236}">
                <a16:creationId xmlns:a16="http://schemas.microsoft.com/office/drawing/2014/main" id="{966F8239-2BF5-36B3-076F-B3A531D2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868" y="2362200"/>
            <a:ext cx="38227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5E3F-166E-2532-5338-14298E09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origins of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81D78-6A60-CCC3-2060-1FE6457A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Heat</a:t>
            </a:r>
          </a:p>
          <a:p>
            <a:r>
              <a:rPr lang="en-CH" dirty="0"/>
              <a:t>External or environmental radiation (can cause unintended absorption or emission of photons)</a:t>
            </a:r>
          </a:p>
          <a:p>
            <a:r>
              <a:rPr lang="en-CH" dirty="0"/>
              <a:t>Interactions between qubits</a:t>
            </a:r>
          </a:p>
          <a:p>
            <a:r>
              <a:rPr lang="en-CH" dirty="0"/>
              <a:t>Bad qubit control</a:t>
            </a:r>
          </a:p>
          <a:p>
            <a:endParaRPr lang="en-CH" dirty="0"/>
          </a:p>
          <a:p>
            <a:pPr lvl="4"/>
            <a:r>
              <a:rPr lang="en-CH" dirty="0"/>
              <a:t>What do you think is the system most susceptible to heat? </a:t>
            </a:r>
          </a:p>
        </p:txBody>
      </p:sp>
    </p:spTree>
    <p:extLst>
      <p:ext uri="{BB962C8B-B14F-4D97-AF65-F5344CB8AC3E}">
        <p14:creationId xmlns:p14="http://schemas.microsoft.com/office/powerpoint/2010/main" val="121652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C834-A9A9-1B38-ED1D-C50F5599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But first! The Kraus representation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EEBDE-2F4F-A54C-96E5-F5279CF9F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It is just a method to represent quantum channels, which are</a:t>
            </a:r>
          </a:p>
          <a:p>
            <a:pPr marL="514350" indent="-514350">
              <a:buAutoNum type="arabicPeriod"/>
            </a:pPr>
            <a:r>
              <a:rPr lang="en-CH" dirty="0"/>
              <a:t>Linear                              </a:t>
            </a:r>
            <a:r>
              <a:rPr lang="en-GB" dirty="0"/>
              <a:t>E(</a:t>
            </a:r>
            <a:r>
              <a:rPr lang="el-GR" dirty="0"/>
              <a:t>αρ1 + β</a:t>
            </a:r>
            <a:r>
              <a:rPr lang="en-US" dirty="0"/>
              <a:t>p</a:t>
            </a:r>
            <a:r>
              <a:rPr lang="el-GR" dirty="0"/>
              <a:t> ) = α</a:t>
            </a:r>
            <a:r>
              <a:rPr lang="en-GB" dirty="0"/>
              <a:t>E(</a:t>
            </a:r>
            <a:r>
              <a:rPr lang="el-GR" dirty="0"/>
              <a:t>ρ) + β</a:t>
            </a:r>
            <a:r>
              <a:rPr lang="en-GB" dirty="0"/>
              <a:t>E(</a:t>
            </a:r>
            <a:r>
              <a:rPr lang="en-US" dirty="0"/>
              <a:t>p)</a:t>
            </a:r>
          </a:p>
          <a:p>
            <a:pPr marL="514350" indent="-514350">
              <a:buAutoNum type="arabicPeriod"/>
            </a:pPr>
            <a:r>
              <a:rPr lang="en-US" dirty="0"/>
              <a:t>Hermetically sealed </a:t>
            </a:r>
            <a:r>
              <a:rPr lang="el-GR" dirty="0"/>
              <a:t>ρ = ρ</a:t>
            </a:r>
            <a:r>
              <a:rPr lang="el-GR" baseline="30000" dirty="0"/>
              <a:t>†</a:t>
            </a:r>
            <a:r>
              <a:rPr lang="el-GR" dirty="0"/>
              <a:t> </a:t>
            </a:r>
            <a:r>
              <a:rPr lang="en-GB" dirty="0"/>
              <a:t>implies E(</a:t>
            </a:r>
            <a:r>
              <a:rPr lang="el-GR" dirty="0"/>
              <a:t>ρ) = </a:t>
            </a:r>
            <a:r>
              <a:rPr lang="en-GB" dirty="0"/>
              <a:t>E(</a:t>
            </a:r>
            <a:r>
              <a:rPr lang="el-GR" dirty="0"/>
              <a:t>ρ)</a:t>
            </a:r>
            <a:r>
              <a:rPr lang="el-GR" baseline="30000" dirty="0"/>
              <a:t>† </a:t>
            </a:r>
            <a:endParaRPr lang="en-US" baseline="30000" dirty="0"/>
          </a:p>
          <a:p>
            <a:pPr marL="514350" indent="-514350">
              <a:buAutoNum type="arabicPeriod"/>
            </a:pPr>
            <a:r>
              <a:rPr lang="en-US" dirty="0"/>
              <a:t>Preserves positivity   </a:t>
            </a:r>
            <a:r>
              <a:rPr lang="el-GR" dirty="0"/>
              <a:t>ρ ≥ 0 </a:t>
            </a:r>
            <a:r>
              <a:rPr lang="en-GB" dirty="0"/>
              <a:t>implies E(</a:t>
            </a:r>
            <a:r>
              <a:rPr lang="el-GR" dirty="0"/>
              <a:t>ρ) ≥ 0.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Trace preserving          </a:t>
            </a:r>
            <a:r>
              <a:rPr lang="en-GB" dirty="0"/>
              <a:t>tr(E(</a:t>
            </a:r>
            <a:r>
              <a:rPr lang="el-GR" dirty="0"/>
              <a:t>ρ)) = </a:t>
            </a:r>
            <a:r>
              <a:rPr lang="en-GB" dirty="0"/>
              <a:t>tr (</a:t>
            </a:r>
            <a:r>
              <a:rPr lang="el-GR" dirty="0"/>
              <a:t>ρ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Most maps of this kind are referred to as TPCP (trace preserving, completely positive) maps. </a:t>
            </a:r>
          </a:p>
          <a:p>
            <a:pPr marL="0" indent="0">
              <a:buNone/>
            </a:pPr>
            <a:r>
              <a:rPr lang="en-US" dirty="0"/>
              <a:t>The Kraus operator is just a operator-sum representation. This representation is not unique, but there are some canonical ways to represent the errors.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7293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0563-9801-077E-721F-7687F0EF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Santa Kraus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248E8-1F3B-B9D6-D03D-F7E666AA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H" dirty="0"/>
              <a:t>Now, these noise channels are written as </a:t>
            </a:r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endParaRPr lang="en-CH" dirty="0"/>
          </a:p>
          <a:p>
            <a:pPr marL="0" indent="0">
              <a:buNone/>
            </a:pPr>
            <a:r>
              <a:rPr lang="en-CH" dirty="0"/>
              <a:t>Each E</a:t>
            </a:r>
            <a:r>
              <a:rPr lang="en-CH" baseline="-25000" dirty="0"/>
              <a:t>i </a:t>
            </a:r>
            <a:r>
              <a:rPr lang="en-CH" dirty="0"/>
              <a:t>can be thought of as representing a specific error on the state, and the channel being the mixture of all these errors</a:t>
            </a: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91B598B5-F6ED-A0D7-9A0C-AD234C20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28" y="2321278"/>
            <a:ext cx="7772400" cy="1870673"/>
          </a:xfrm>
          <a:prstGeom prst="rect">
            <a:avLst/>
          </a:prstGeom>
        </p:spPr>
      </p:pic>
      <p:pic>
        <p:nvPicPr>
          <p:cNvPr id="9" name="Picture 8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3DCE0004-2D4F-B2C9-6D09-3B09D7A1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5181600"/>
            <a:ext cx="6146800" cy="167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321E3F-6601-A24C-0105-A8951FFECDEF}"/>
              </a:ext>
            </a:extLst>
          </p:cNvPr>
          <p:cNvSpPr txBox="1"/>
          <p:nvPr/>
        </p:nvSpPr>
        <p:spPr>
          <a:xfrm>
            <a:off x="9118600" y="5871150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Do this for a pure state!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0FEC58-9A42-E05A-8983-87CFA5F58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7166612"/>
            <a:ext cx="77470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7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CA91-5377-C2C2-2112-035E3C69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CH" dirty="0"/>
              <a:t>How you can think of the nosie acting on a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04140-8F5D-E768-AF7C-8422B0DB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50619"/>
            <a:ext cx="7772400" cy="2817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2D736-F484-0C65-C085-54CFFCCB6AA8}"/>
              </a:ext>
            </a:extLst>
          </p:cNvPr>
          <p:cNvSpPr txBox="1"/>
          <p:nvPr/>
        </p:nvSpPr>
        <p:spPr>
          <a:xfrm>
            <a:off x="2571710" y="5381590"/>
            <a:ext cx="7410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Fully simulating noise requires density matrix simulations which scale as </a:t>
            </a:r>
          </a:p>
          <a:p>
            <a:r>
              <a:rPr lang="en-CH" dirty="0"/>
              <a:t>(2</a:t>
            </a:r>
            <a:r>
              <a:rPr lang="en-CH" baseline="30000" dirty="0"/>
              <a:t>n</a:t>
            </a:r>
            <a:r>
              <a:rPr lang="en-CH" dirty="0"/>
              <a:t>)</a:t>
            </a:r>
            <a:r>
              <a:rPr lang="en-CH" baseline="30000" dirty="0"/>
              <a:t>2 </a:t>
            </a:r>
            <a:r>
              <a:rPr lang="en-CH" dirty="0"/>
              <a:t>instead of the statevector simulation’s 2</a:t>
            </a:r>
            <a:r>
              <a:rPr lang="en-CH" baseline="30000" dirty="0"/>
              <a:t>n </a:t>
            </a:r>
            <a:r>
              <a:rPr lang="en-CH" dirty="0"/>
              <a:t>scaling. Surprisngly, a quantum computer can exactly simulate a noisy quatum computer, but not a statevector simulation! Quantum advantage has actually already been reached since the first large quantum computer. </a:t>
            </a:r>
          </a:p>
        </p:txBody>
      </p:sp>
    </p:spTree>
    <p:extLst>
      <p:ext uri="{BB962C8B-B14F-4D97-AF65-F5344CB8AC3E}">
        <p14:creationId xmlns:p14="http://schemas.microsoft.com/office/powerpoint/2010/main" val="277890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471A-7DB0-1AC8-B71D-56B4A3DA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first error – state preparation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05A9A4-10A7-3AB6-3FED-5D852728C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H" dirty="0"/>
                  <a:t>To reliably begin a computation we must begin in a specific state. This is normally chosen to be the ground state. Why?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=|0…000⟩</m:t>
                      </m:r>
                    </m:oMath>
                  </m:oMathPara>
                </a14:m>
                <a:endParaRPr lang="en-CH" dirty="0"/>
              </a:p>
              <a:p>
                <a:pPr marL="0" indent="0">
                  <a:buNone/>
                </a:pPr>
                <a:endParaRPr lang="en-CH" dirty="0"/>
              </a:p>
              <a:p>
                <a:pPr marL="0" indent="0">
                  <a:buNone/>
                </a:pPr>
                <a:r>
                  <a:rPr lang="en-CH" dirty="0"/>
                  <a:t>But usually you get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𝑎𝑐𝑡𝑢𝑎𝑙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nary>
                    </m:oMath>
                  </m:oMathPara>
                </a14:m>
                <a:endParaRPr lang="en-CH" dirty="0"/>
              </a:p>
              <a:p>
                <a:pPr marL="0" indent="0">
                  <a:buNone/>
                </a:pPr>
                <a:endParaRPr lang="en-CH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05A9A4-10A7-3AB6-3FED-5D852728C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b="-261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he 6 instances where expectations didn't match reality in the world of  marketing - Penquin Blog">
            <a:extLst>
              <a:ext uri="{FF2B5EF4-FFF2-40B4-BE49-F238E27FC236}">
                <a16:creationId xmlns:a16="http://schemas.microsoft.com/office/drawing/2014/main" id="{5A889466-0C53-87EA-574A-58101EF2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4953000"/>
            <a:ext cx="45148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87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5860</TotalTime>
  <Words>1622</Words>
  <Application>Microsoft Macintosh PowerPoint</Application>
  <PresentationFormat>Widescreen</PresentationFormat>
  <Paragraphs>221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Cambria Math</vt:lpstr>
      <vt:lpstr>Century Schoolbook</vt:lpstr>
      <vt:lpstr>Office Theme</vt:lpstr>
      <vt:lpstr>Error Mitigation</vt:lpstr>
      <vt:lpstr>Structure</vt:lpstr>
      <vt:lpstr>Noise is everpresent, and so is mitigation</vt:lpstr>
      <vt:lpstr>Quantum computers are much more sensitive</vt:lpstr>
      <vt:lpstr>The origins of errors</vt:lpstr>
      <vt:lpstr>But first! The Kraus representation </vt:lpstr>
      <vt:lpstr>Santa Kraus </vt:lpstr>
      <vt:lpstr>How you can think of the nosie acting on a circuit</vt:lpstr>
      <vt:lpstr>The first error – state preparation</vt:lpstr>
      <vt:lpstr>Noise/Errors</vt:lpstr>
      <vt:lpstr>Coherent Errors</vt:lpstr>
      <vt:lpstr>Coherent Errors</vt:lpstr>
      <vt:lpstr>Incoherent Errors</vt:lpstr>
      <vt:lpstr>Incoherent Errors</vt:lpstr>
      <vt:lpstr>Incoherent Errors</vt:lpstr>
      <vt:lpstr>Other important nomenclature</vt:lpstr>
      <vt:lpstr>Why do we want to mitigate noise?</vt:lpstr>
      <vt:lpstr>PowerPoint Presentation</vt:lpstr>
      <vt:lpstr>More common terms</vt:lpstr>
      <vt:lpstr>The Essence of Error Mitigation</vt:lpstr>
      <vt:lpstr>An Inevitable Wall?</vt:lpstr>
      <vt:lpstr>The NISQ Hope</vt:lpstr>
      <vt:lpstr>General Families</vt:lpstr>
      <vt:lpstr>But Can We Even Rely on Measurements?  No! </vt:lpstr>
      <vt:lpstr>PowerPoint Presentation</vt:lpstr>
      <vt:lpstr>Zero Noise  Extrapolation (ZNE)</vt:lpstr>
      <vt:lpstr>PowerPoint Presentation</vt:lpstr>
      <vt:lpstr>PowerPoint Presentation</vt:lpstr>
      <vt:lpstr>How does one increase error rates controllably?</vt:lpstr>
      <vt:lpstr>Dynamic Decoupling</vt:lpstr>
      <vt:lpstr>PowerPoint Presentation</vt:lpstr>
      <vt:lpstr>Virtual Distillation</vt:lpstr>
      <vt:lpstr>Clifford Guided Data Regression (CDR)</vt:lpstr>
      <vt:lpstr>PowerPoint Presentation</vt:lpstr>
      <vt:lpstr>Probabilistic Error Cancellation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Bultrini</dc:creator>
  <cp:lastModifiedBy>Daniel Bultrini</cp:lastModifiedBy>
  <cp:revision>7</cp:revision>
  <dcterms:created xsi:type="dcterms:W3CDTF">2025-11-21T10:07:41Z</dcterms:created>
  <dcterms:modified xsi:type="dcterms:W3CDTF">2025-11-25T13:08:54Z</dcterms:modified>
</cp:coreProperties>
</file>